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5" Type="http://schemas.openxmlformats.org/officeDocument/2006/relationships/custom-properties" Target="docProps/custom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4"/>
  </p:sldMasterIdLst>
  <p:notesMasterIdLst>
    <p:notesMasterId r:id="rId26"/>
  </p:notesMasterIdLst>
  <p:handoutMasterIdLst>
    <p:handoutMasterId r:id="rId27"/>
  </p:handoutMasterIdLst>
  <p:sldIdLst>
    <p:sldId id="311" r:id="rId5"/>
    <p:sldId id="313" r:id="rId6"/>
    <p:sldId id="312" r:id="rId7"/>
    <p:sldId id="332" r:id="rId8"/>
    <p:sldId id="315" r:id="rId9"/>
    <p:sldId id="317" r:id="rId10"/>
    <p:sldId id="316" r:id="rId11"/>
    <p:sldId id="318" r:id="rId12"/>
    <p:sldId id="319" r:id="rId13"/>
    <p:sldId id="321" r:id="rId14"/>
    <p:sldId id="322" r:id="rId15"/>
    <p:sldId id="346" r:id="rId16"/>
    <p:sldId id="320" r:id="rId17"/>
    <p:sldId id="323" r:id="rId18"/>
    <p:sldId id="325" r:id="rId19"/>
    <p:sldId id="324" r:id="rId20"/>
    <p:sldId id="326" r:id="rId21"/>
    <p:sldId id="345" r:id="rId22"/>
    <p:sldId id="327" r:id="rId23"/>
    <p:sldId id="329" r:id="rId24"/>
    <p:sldId id="33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 /><Relationship Id="rId13" Type="http://schemas.openxmlformats.org/officeDocument/2006/relationships/slide" Target="slides/slide9.xml" /><Relationship Id="rId18" Type="http://schemas.openxmlformats.org/officeDocument/2006/relationships/slide" Target="slides/slide14.xml" /><Relationship Id="rId26" Type="http://schemas.openxmlformats.org/officeDocument/2006/relationships/notesMaster" Target="notesMasters/notesMaster1.xml" /><Relationship Id="rId3" Type="http://schemas.openxmlformats.org/officeDocument/2006/relationships/customXml" Target="../customXml/item3.xml" /><Relationship Id="rId21" Type="http://schemas.openxmlformats.org/officeDocument/2006/relationships/slide" Target="slides/slide17.xml" /><Relationship Id="rId7" Type="http://schemas.openxmlformats.org/officeDocument/2006/relationships/slide" Target="slides/slide3.xml" /><Relationship Id="rId12" Type="http://schemas.openxmlformats.org/officeDocument/2006/relationships/slide" Target="slides/slide8.xml" /><Relationship Id="rId17" Type="http://schemas.openxmlformats.org/officeDocument/2006/relationships/slide" Target="slides/slide13.xml" /><Relationship Id="rId25" Type="http://schemas.openxmlformats.org/officeDocument/2006/relationships/slide" Target="slides/slide21.xml" /><Relationship Id="rId2" Type="http://schemas.openxmlformats.org/officeDocument/2006/relationships/customXml" Target="../customXml/item2.xml" /><Relationship Id="rId16" Type="http://schemas.openxmlformats.org/officeDocument/2006/relationships/slide" Target="slides/slide12.xml" /><Relationship Id="rId20" Type="http://schemas.openxmlformats.org/officeDocument/2006/relationships/slide" Target="slides/slide16.xml" /><Relationship Id="rId29" Type="http://schemas.openxmlformats.org/officeDocument/2006/relationships/viewProps" Target="viewProps.xml" /><Relationship Id="rId1" Type="http://schemas.openxmlformats.org/officeDocument/2006/relationships/customXml" Target="../customXml/item1.xml" /><Relationship Id="rId6" Type="http://schemas.openxmlformats.org/officeDocument/2006/relationships/slide" Target="slides/slide2.xml" /><Relationship Id="rId11" Type="http://schemas.openxmlformats.org/officeDocument/2006/relationships/slide" Target="slides/slide7.xml" /><Relationship Id="rId24" Type="http://schemas.openxmlformats.org/officeDocument/2006/relationships/slide" Target="slides/slide20.xml" /><Relationship Id="rId5" Type="http://schemas.openxmlformats.org/officeDocument/2006/relationships/slide" Target="slides/slide1.xml" /><Relationship Id="rId15" Type="http://schemas.openxmlformats.org/officeDocument/2006/relationships/slide" Target="slides/slide11.xml" /><Relationship Id="rId23" Type="http://schemas.openxmlformats.org/officeDocument/2006/relationships/slide" Target="slides/slide19.xml" /><Relationship Id="rId28" Type="http://schemas.openxmlformats.org/officeDocument/2006/relationships/presProps" Target="presProps.xml" /><Relationship Id="rId10" Type="http://schemas.openxmlformats.org/officeDocument/2006/relationships/slide" Target="slides/slide6.xml" /><Relationship Id="rId19" Type="http://schemas.openxmlformats.org/officeDocument/2006/relationships/slide" Target="slides/slide15.xml" /><Relationship Id="rId31" Type="http://schemas.openxmlformats.org/officeDocument/2006/relationships/tableStyles" Target="tableStyles.xml" /><Relationship Id="rId4" Type="http://schemas.openxmlformats.org/officeDocument/2006/relationships/slideMaster" Target="slideMasters/slideMaster1.xml" /><Relationship Id="rId9" Type="http://schemas.openxmlformats.org/officeDocument/2006/relationships/slide" Target="slides/slide5.xml" /><Relationship Id="rId14" Type="http://schemas.openxmlformats.org/officeDocument/2006/relationships/slide" Target="slides/slide10.xml" /><Relationship Id="rId22" Type="http://schemas.openxmlformats.org/officeDocument/2006/relationships/slide" Target="slides/slide18.xml" /><Relationship Id="rId27" Type="http://schemas.openxmlformats.org/officeDocument/2006/relationships/handoutMaster" Target="handoutMasters/handoutMaster1.xml" /><Relationship Id="rId30" Type="http://schemas.openxmlformats.org/officeDocument/2006/relationships/theme" Target="theme/theme1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A26958D-7CAB-AED7-1D4F-465A21835E1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90B5D6-2440-F7DF-9C92-8F004BB2FB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9DC1A5-B2FE-46FE-82D8-FAD950B5936E}" type="datetimeFigureOut">
              <a:rPr lang="en-MY" smtClean="0"/>
              <a:t>26/9/2025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2EBE1-430A-572F-7563-2752596FD56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2DF8B-D9D9-BB4E-6C0A-5AC91142DA4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5CA597-36A2-4971-A954-F89A0C890A8F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004789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FCF313-1871-42A9-AC66-55284AA856CC}" type="datetimeFigureOut">
              <a:rPr lang="en-MY" smtClean="0"/>
              <a:t>26/9/2025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C04F02-B71B-4D7D-B57B-0B8EBC0E5134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894945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0F742-52BB-0CD8-3BC2-C5DF9A0AF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A19D8B-F57B-51BA-06F1-E553BDDBF5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5B527-BFAB-7905-0742-007CB1A88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9D6AD-C6E9-4D2C-AC53-DBF1C16F092C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C70F21-80E7-5641-8FD2-5B62577B9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732D94-D366-BCDB-9A15-A3A57259F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936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AE9E3-D081-9984-2D2A-D413D8BFF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16A1BE-9B24-E607-D388-9D1E18B4EA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27423-9D31-449D-8A4A-02BDCBD4C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E4D894-0DCD-48A6-A4AD-20CAE1E55625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05FE3-89BA-F159-E916-5B0ADFF69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0D081-21C9-B2C9-D178-55DB19A34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202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84B74B-F1B7-F263-1D1C-A4B943E614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48842C-56D4-C602-15C3-33EF572DC4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252A1-E615-64F4-3F8E-81782EFAB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8528C-4A8B-40DD-9A79-8DFDD3F7837C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BA8A7-9640-A5C8-833C-DCF84C652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5A2BC-FEBD-A7DF-9592-38BDEA757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20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B79D8-EA98-9701-1389-646DB0F48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6F4E41-A47D-FB8F-3FC8-B2A8AC9B7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9C167-CF9F-9D04-EAC8-AD3F4B363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0049E-D399-40D3-A87C-A28B3047A3C1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925B6-C9A1-3AB7-7D5F-84A9753FE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1DC00D-08D9-1AA3-8802-74008A5D4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587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A51C6-D059-4C5D-19D9-F48009A5E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2B1763-923E-9323-9568-DAA0C340B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78748E-8F77-59AA-2ECF-472CF4677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219BF-0D55-488B-BBE6-19B65814F214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CBC88E-DE18-26FD-1582-84828A030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51AE-7860-709A-D6E4-5714107A6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34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BF314-AE91-8E61-0891-D1CFB5DD5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C1D84A-1CA7-4E95-B78E-E1D37131A7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DBA6D3-923C-FEBA-9C54-813475A699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D41D80-838A-FCA8-944C-8122F8578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32A160-9768-4B20-9F7B-36657885791B}" type="datetime1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74476F-2DCA-BB22-73C5-3702715CA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6EF17C-7844-4DD3-A590-E3378ACAE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751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E69C7-5510-19AD-238F-6E48E60BD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84D9E8-35C7-F0D4-202B-8F49366DEC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E034D1-DEB7-2750-6332-A5E23F0C5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559C0D-ADFD-2CA1-B0CB-99263F1762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FE86E2-2F9B-B407-5F82-84E4C7F222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D100A3-5BC5-8B57-B842-57F57856F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5D6AE-5BA7-4C43-97EB-4E1351AE8179}" type="datetime1">
              <a:rPr lang="en-US" smtClean="0"/>
              <a:t>9/26/2025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A5F13F-91F0-7B32-28EF-6380A8069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7C7378-54AB-85D3-D092-E160C04C9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1803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AB11B-CD22-1A6C-5372-F5F415675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A246B9-5B58-4535-FF75-1D5DF3D12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B6C912-05B5-4465-AAA6-56B8A53A2631}" type="datetime1">
              <a:rPr lang="en-US" smtClean="0"/>
              <a:t>9/26/2025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B02646-CC03-04DD-FEF1-6A6406486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4C0A1E-F799-B025-AACF-5EAA7F0E3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555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D785F4-336B-E9BD-D711-6FB45AAF6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96CF7-AD90-4F2D-AF2B-BAB96DE4F54F}" type="datetime1">
              <a:rPr lang="en-US" smtClean="0"/>
              <a:t>9/26/2025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3934E1-D2B9-5265-B4A4-1A05F82D5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EC5561-B575-9D26-FF3D-EAABDE3D4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72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D50F5-FD4D-50A9-748C-2E355883A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BFEC2-FBF6-F25D-13F1-57A06300B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C16ECE-FC88-B337-76BB-525444738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ADC708-B0F6-6825-C28B-C438B7723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A4FA0-3767-4DBB-9919-414134A1DD8D}" type="datetime1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AFAC9-F669-9A65-1432-E9F0695EA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73006-8CF7-73FA-E03F-BBBC0D5FE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73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CC45A-C139-2EC2-3866-E4BA59695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764F6-FBD1-CB0E-5E0E-0692BD1E59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BA4D1-80A6-4A6F-4044-090B58908F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132E5A-F13F-655D-8BC5-0B1743C96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65C3C-4ADC-4861-9872-E5426E08FFC4}" type="datetime1">
              <a:rPr lang="en-US" smtClean="0"/>
              <a:t>9/26/2025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C6C0B-27E2-EDF7-6291-C5889A8B4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F5555D-2228-9052-79F7-440B57EE7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87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B92252-42B7-6F57-3CE3-16EC6FD78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5D2C2-40F6-68AD-60FC-42AB28E04B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377EBE-3189-28B8-1C62-04B7FA2A38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390902-80F7-47DB-AB58-9D94C07E2AAF}" type="datetime1">
              <a:rPr lang="en-US" smtClean="0"/>
              <a:t>9/26/2025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23A66-9D43-4747-66E7-528A1E678C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0E5449-7668-0E9A-B08E-DB1E082009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97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 /><Relationship Id="rId2" Type="http://schemas.openxmlformats.org/officeDocument/2006/relationships/video" Target="../media/media1.mp4" /><Relationship Id="rId1" Type="http://schemas.microsoft.com/office/2007/relationships/media" Target="../media/media1.mp4" /><Relationship Id="rId4" Type="http://schemas.openxmlformats.org/officeDocument/2006/relationships/image" Target="../media/image1.png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4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E1A395C-741B-7FEC-077F-04B0C774C3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Video 11" descr="Text Bubble">
            <a:extLst>
              <a:ext uri="{FF2B5EF4-FFF2-40B4-BE49-F238E27FC236}">
                <a16:creationId xmlns:a16="http://schemas.microsoft.com/office/drawing/2014/main" id="{BA90977D-DB61-3BBF-5AC5-F59C688F0F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30BC339D-DBA8-83E6-F1F8-DCC72932CA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MY" sz="5200">
                <a:solidFill>
                  <a:srgbClr val="FFFFFF"/>
                </a:solidFill>
              </a:rPr>
              <a:t>if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FF4337-FB74-177A-BC31-A298A7C124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MY">
              <a:solidFill>
                <a:srgbClr val="FFFFFF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EE05A4-4936-BBFD-4832-9D5677B7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C057153-B650-4DEB-B370-79DDCFDCE934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4691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D1839-575F-4F23-E54A-AACB824D2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with if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1DFEA-596A-080E-BF40-0D07DFA901E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MY" dirty="0"/>
              <a:t>#include &lt;</a:t>
            </a:r>
            <a:r>
              <a:rPr lang="en-MY" dirty="0" err="1"/>
              <a:t>stdio.h</a:t>
            </a:r>
            <a:r>
              <a:rPr lang="en-MY" dirty="0"/>
              <a:t>&gt;</a:t>
            </a:r>
          </a:p>
          <a:p>
            <a:pPr marL="0" indent="0">
              <a:buNone/>
            </a:pPr>
            <a:r>
              <a:rPr lang="en-MY" dirty="0"/>
              <a:t>int main() {</a:t>
            </a:r>
          </a:p>
          <a:p>
            <a:pPr marL="0" indent="0">
              <a:buNone/>
            </a:pPr>
            <a:r>
              <a:rPr lang="en-MY" dirty="0"/>
              <a:t>    int marks;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("Enter your marks (0-100): ");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scanf</a:t>
            </a:r>
            <a:r>
              <a:rPr lang="en-MY" dirty="0"/>
              <a:t>("%d", &amp;marks);</a:t>
            </a:r>
          </a:p>
          <a:p>
            <a:pPr marL="0" indent="0">
              <a:buNone/>
            </a:pPr>
            <a:r>
              <a:rPr lang="en-MY" dirty="0"/>
              <a:t>    if (marks &gt;= 90)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("Grade: A\n");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  <a:p>
            <a:pPr marL="0" indent="0">
              <a:buNone/>
            </a:pPr>
            <a:r>
              <a:rPr lang="en-MY" dirty="0"/>
              <a:t>    if (marks &gt;= 80 &amp;&amp; marks &lt; 90)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("Grade: B\n");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414429-A5B3-594B-B44A-BA965D36D0E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MY" dirty="0"/>
              <a:t> if (marks &gt;= 70 &amp;&amp; marks &lt; 80)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("Grade: C\n");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  <a:p>
            <a:pPr marL="0" indent="0">
              <a:buNone/>
            </a:pPr>
            <a:r>
              <a:rPr lang="en-MY" dirty="0"/>
              <a:t>    if (marks &gt;= 60 &amp;&amp; marks &lt; 70)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("Grade: D\n");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  <a:p>
            <a:pPr marL="0" indent="0">
              <a:buNone/>
            </a:pPr>
            <a:r>
              <a:rPr lang="en-MY" dirty="0"/>
              <a:t>    if (marks &lt; 60)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("Grade: F\n");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  <a:p>
            <a:pPr marL="0" indent="0">
              <a:buNone/>
            </a:pPr>
            <a:r>
              <a:rPr lang="en-MY" dirty="0"/>
              <a:t>    return 0;</a:t>
            </a:r>
          </a:p>
          <a:p>
            <a:pPr marL="0" indent="0">
              <a:buNone/>
            </a:pPr>
            <a:r>
              <a:rPr lang="en-MY" dirty="0"/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ACBC34-FA2C-7EAE-50C3-8B82A89DA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630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56492-1D50-AD31-57C4-C76445D4A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with if else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5CF09-B5BB-6B0C-0EE1-75F3FA8D28B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MY" dirty="0"/>
              <a:t>#include &lt;</a:t>
            </a:r>
            <a:r>
              <a:rPr lang="en-MY" dirty="0" err="1"/>
              <a:t>stdio.h</a:t>
            </a:r>
            <a:r>
              <a:rPr lang="en-MY" dirty="0"/>
              <a:t>&gt;</a:t>
            </a:r>
          </a:p>
          <a:p>
            <a:pPr marL="0" indent="0">
              <a:buNone/>
            </a:pPr>
            <a:r>
              <a:rPr lang="en-MY" dirty="0"/>
              <a:t>int main() {</a:t>
            </a:r>
          </a:p>
          <a:p>
            <a:pPr marL="0" indent="0">
              <a:buNone/>
            </a:pPr>
            <a:r>
              <a:rPr lang="en-MY" dirty="0"/>
              <a:t>    int marks;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("Enter your marks (0-100): ");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scanf</a:t>
            </a:r>
            <a:r>
              <a:rPr lang="en-MY" dirty="0"/>
              <a:t>("%d", &amp;marks);</a:t>
            </a:r>
          </a:p>
          <a:p>
            <a:pPr marL="0" indent="0">
              <a:buNone/>
            </a:pPr>
            <a:r>
              <a:rPr lang="en-MY" dirty="0"/>
              <a:t>    if (marks &gt;= 90)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("Grade: A\n");</a:t>
            </a:r>
          </a:p>
          <a:p>
            <a:pPr marL="0" indent="0">
              <a:buNone/>
            </a:pPr>
            <a:r>
              <a:rPr lang="en-MY" dirty="0"/>
              <a:t>    } else if (marks &gt;= 80)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("Grade: B\n");</a:t>
            </a:r>
          </a:p>
          <a:p>
            <a:pPr marL="0" indent="0">
              <a:buNone/>
            </a:pPr>
            <a:r>
              <a:rPr lang="en-MY" dirty="0"/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C98CC5-911C-8D2D-57AA-B388528B25A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MY" dirty="0"/>
              <a:t> } else if (marks &gt;= 70)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("Grade: C\n");</a:t>
            </a:r>
          </a:p>
          <a:p>
            <a:pPr marL="0" indent="0">
              <a:buNone/>
            </a:pPr>
            <a:r>
              <a:rPr lang="en-MY" dirty="0"/>
              <a:t>    } else if (marks &gt;= 60)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("Grade: D\n");</a:t>
            </a:r>
          </a:p>
          <a:p>
            <a:pPr marL="0" indent="0">
              <a:buNone/>
            </a:pPr>
            <a:r>
              <a:rPr lang="en-MY" dirty="0"/>
              <a:t>    } else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("Grade: F\n");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  <a:p>
            <a:pPr marL="0" indent="0">
              <a:buNone/>
            </a:pPr>
            <a:r>
              <a:rPr lang="en-MY" dirty="0"/>
              <a:t>    return 0;</a:t>
            </a:r>
          </a:p>
          <a:p>
            <a:pPr marL="0" indent="0">
              <a:buNone/>
            </a:pPr>
            <a:r>
              <a:rPr lang="en-MY" dirty="0"/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A80F16-A10B-1DC7-9067-602EA7D4A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3467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00D4B-983F-F42B-CF07-DD304BE54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If alphabet or number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3CBCA-8F43-ABC5-66C3-89555D2492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#include &lt;</a:t>
            </a:r>
            <a:r>
              <a:rPr lang="en-GB" dirty="0" err="1"/>
              <a:t>stdio.h</a:t>
            </a:r>
            <a:r>
              <a:rPr lang="en-GB" dirty="0"/>
              <a:t>&gt;
</a:t>
            </a:r>
            <a:r>
              <a:rPr lang="en-GB" dirty="0" err="1"/>
              <a:t>int</a:t>
            </a:r>
            <a:r>
              <a:rPr lang="en-GB" dirty="0"/>
              <a:t> main() {
    char </a:t>
            </a:r>
            <a:r>
              <a:rPr lang="en-GB" dirty="0" err="1"/>
              <a:t>ch</a:t>
            </a:r>
            <a:r>
              <a:rPr lang="en-GB" dirty="0"/>
              <a:t>;
    printf(“Enter a character: “);
    </a:t>
            </a:r>
            <a:r>
              <a:rPr lang="en-GB" dirty="0" err="1"/>
              <a:t>scanf</a:t>
            </a:r>
            <a:r>
              <a:rPr lang="en-GB" dirty="0"/>
              <a:t>(“%c”, &amp;</a:t>
            </a:r>
            <a:r>
              <a:rPr lang="en-GB" dirty="0" err="1"/>
              <a:t>ch</a:t>
            </a:r>
            <a:r>
              <a:rPr lang="en-GB" dirty="0"/>
              <a:t>);
    if ((</a:t>
            </a:r>
            <a:r>
              <a:rPr lang="en-GB" dirty="0" err="1"/>
              <a:t>ch</a:t>
            </a:r>
            <a:r>
              <a:rPr lang="en-GB" dirty="0"/>
              <a:t> &gt;= ‘A’ &amp;&amp; </a:t>
            </a:r>
            <a:r>
              <a:rPr lang="en-GB" dirty="0" err="1"/>
              <a:t>ch</a:t>
            </a:r>
            <a:r>
              <a:rPr lang="en-GB" dirty="0"/>
              <a:t> &lt;= ‘Z’) || (</a:t>
            </a:r>
            <a:r>
              <a:rPr lang="en-GB" dirty="0" err="1"/>
              <a:t>ch</a:t>
            </a:r>
            <a:r>
              <a:rPr lang="en-GB" dirty="0"/>
              <a:t> &gt;= ‘a’ &amp;&amp; </a:t>
            </a:r>
            <a:r>
              <a:rPr lang="en-GB" dirty="0" err="1"/>
              <a:t>ch</a:t>
            </a:r>
            <a:r>
              <a:rPr lang="en-GB" dirty="0"/>
              <a:t> &lt;= ‘z’)) {
        printf(“It is an Alphabet.\n”);
    } 
    else if (</a:t>
            </a:r>
            <a:r>
              <a:rPr lang="en-GB" dirty="0" err="1"/>
              <a:t>ch</a:t>
            </a:r>
            <a:r>
              <a:rPr lang="en-GB" dirty="0"/>
              <a:t> &gt;= ‘0’ &amp;&amp; </a:t>
            </a:r>
            <a:r>
              <a:rPr lang="en-GB" dirty="0" err="1"/>
              <a:t>ch</a:t>
            </a:r>
            <a:r>
              <a:rPr lang="en-GB" dirty="0"/>
              <a:t> &lt;= ‘9’) {
        printf(“It is a Number.\n”);
    } 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6D0B8-A078-CC15-FE8B-06E52EF6C42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/>
              <a:t>    else {
        printf(“It is neither Alphabet nor Number.\n”);
    }
    return 0;
}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81A030-1256-1F56-2EC1-5A326539D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625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3388A3-57D2-CB42-7639-A64D60221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  <a:endParaRPr lang="en-MY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F3360E9-D755-CCC4-1F1B-1D9A4D1A1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Write a C program that checks whether a given year is a leap year or not using if statements</a:t>
            </a:r>
          </a:p>
          <a:p>
            <a:r>
              <a:rPr lang="en-US" dirty="0"/>
              <a:t>Requirements:</a:t>
            </a:r>
          </a:p>
          <a:p>
            <a:r>
              <a:rPr lang="en-US" dirty="0"/>
              <a:t>Ask the user to enter a year</a:t>
            </a:r>
          </a:p>
          <a:p>
            <a:r>
              <a:rPr lang="en-US" dirty="0"/>
              <a:t>Apply the leap year rules:</a:t>
            </a:r>
          </a:p>
          <a:p>
            <a:pPr lvl="1"/>
            <a:r>
              <a:rPr lang="en-US" dirty="0"/>
              <a:t>A year is a leap year if it is divisible by 400, OR</a:t>
            </a:r>
          </a:p>
          <a:p>
            <a:pPr lvl="1"/>
            <a:r>
              <a:rPr lang="en-US" dirty="0"/>
              <a:t>It is divisible by 4 but not divisible by 100</a:t>
            </a:r>
          </a:p>
          <a:p>
            <a:pPr lvl="1"/>
            <a:r>
              <a:rPr lang="en-US" dirty="0"/>
              <a:t>Use if (or if-else) to decide.</a:t>
            </a:r>
          </a:p>
          <a:p>
            <a:r>
              <a:rPr lang="en-US" dirty="0"/>
              <a:t>Display the result:</a:t>
            </a:r>
          </a:p>
          <a:p>
            <a:pPr lvl="1"/>
            <a:r>
              <a:rPr lang="en-US" dirty="0"/>
              <a:t>"Leap Year" if true</a:t>
            </a:r>
          </a:p>
          <a:p>
            <a:pPr lvl="1"/>
            <a:r>
              <a:rPr lang="en-US" dirty="0"/>
              <a:t>"Not a Leap Year" otherwise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47C078-0F39-DE62-E892-E5048B03A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417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86263F8-9AF7-5D55-970C-499493E3CE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Switch - case</a:t>
            </a:r>
            <a:endParaRPr lang="en-MY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62E9368-C0DC-4F6C-958A-1DB91E6133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6AF817-8F38-A990-E216-0E231464F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521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17C03A3-9814-3B42-DC58-970D12D3E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Switch-case General Syntax</a:t>
            </a:r>
            <a:endParaRPr lang="en-MY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F66B17-268C-7D1A-0BD8-66597AA3F81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switch (expression) {</a:t>
            </a:r>
          </a:p>
          <a:p>
            <a:pPr marL="0" indent="0">
              <a:buNone/>
            </a:pPr>
            <a:r>
              <a:rPr lang="en-US" dirty="0"/>
              <a:t>    case constant1:</a:t>
            </a:r>
          </a:p>
          <a:p>
            <a:pPr marL="0" indent="0">
              <a:buNone/>
            </a:pPr>
            <a:r>
              <a:rPr lang="en-US" dirty="0"/>
              <a:t>        // statements</a:t>
            </a:r>
          </a:p>
          <a:p>
            <a:pPr marL="0" indent="0">
              <a:buNone/>
            </a:pPr>
            <a:r>
              <a:rPr lang="en-US" dirty="0"/>
              <a:t>        break;</a:t>
            </a:r>
          </a:p>
          <a:p>
            <a:pPr marL="0" indent="0">
              <a:buNone/>
            </a:pPr>
            <a:r>
              <a:rPr lang="en-US" dirty="0"/>
              <a:t>    case constant2:</a:t>
            </a:r>
          </a:p>
          <a:p>
            <a:pPr marL="0" indent="0">
              <a:buNone/>
            </a:pPr>
            <a:r>
              <a:rPr lang="en-US" dirty="0"/>
              <a:t>        // statements</a:t>
            </a:r>
          </a:p>
          <a:p>
            <a:pPr marL="0" indent="0">
              <a:buNone/>
            </a:pPr>
            <a:r>
              <a:rPr lang="en-US" dirty="0"/>
              <a:t>        break;</a:t>
            </a:r>
          </a:p>
          <a:p>
            <a:pPr marL="0" indent="0">
              <a:buNone/>
            </a:pPr>
            <a:r>
              <a:rPr lang="en-US" dirty="0"/>
              <a:t> case 'character1':</a:t>
            </a:r>
          </a:p>
          <a:p>
            <a:pPr marL="0" indent="0">
              <a:buNone/>
            </a:pPr>
            <a:r>
              <a:rPr lang="en-US" dirty="0"/>
              <a:t>        // statements</a:t>
            </a:r>
          </a:p>
          <a:p>
            <a:pPr marL="0" indent="0">
              <a:buNone/>
            </a:pPr>
            <a:r>
              <a:rPr lang="en-US" dirty="0"/>
              <a:t>        break;</a:t>
            </a:r>
          </a:p>
          <a:p>
            <a:pPr marL="0" indent="0">
              <a:buNone/>
            </a:pPr>
            <a:r>
              <a:rPr lang="en-US" dirty="0"/>
              <a:t> case 'character2':</a:t>
            </a:r>
          </a:p>
          <a:p>
            <a:pPr marL="0" indent="0">
              <a:buNone/>
            </a:pPr>
            <a:r>
              <a:rPr lang="en-US" dirty="0"/>
              <a:t>        // statements</a:t>
            </a:r>
          </a:p>
          <a:p>
            <a:pPr marL="0" indent="0">
              <a:buNone/>
            </a:pPr>
            <a:r>
              <a:rPr lang="en-US" dirty="0"/>
              <a:t>        break;</a:t>
            </a:r>
          </a:p>
          <a:p>
            <a:pPr marL="0" indent="0">
              <a:buNone/>
            </a:pPr>
            <a:r>
              <a:rPr lang="en-US" dirty="0"/>
              <a:t>    default:</a:t>
            </a:r>
          </a:p>
          <a:p>
            <a:pPr marL="0" indent="0">
              <a:buNone/>
            </a:pPr>
            <a:r>
              <a:rPr lang="en-US" dirty="0"/>
              <a:t>        // statements (if no case matches)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endParaRPr lang="en-MY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4615185-796B-28EA-DA3F-05C794A6FC3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dirty="0"/>
              <a:t>1. switch (expression)</a:t>
            </a:r>
          </a:p>
          <a:p>
            <a:r>
              <a:rPr lang="en-US" dirty="0"/>
              <a:t>The expression must evaluate to an integer or character type.</a:t>
            </a:r>
          </a:p>
          <a:p>
            <a:r>
              <a:rPr lang="en-US" dirty="0"/>
              <a:t>Example: switch (x) or switch (marks / 10).</a:t>
            </a:r>
          </a:p>
          <a:p>
            <a:pPr marL="0" indent="0">
              <a:buNone/>
            </a:pPr>
            <a:r>
              <a:rPr lang="en-US" dirty="0"/>
              <a:t>2. case constant: </a:t>
            </a:r>
          </a:p>
          <a:p>
            <a:r>
              <a:rPr lang="en-US" dirty="0"/>
              <a:t>Each case compares the expression with a constant value.</a:t>
            </a:r>
          </a:p>
          <a:p>
            <a:r>
              <a:rPr lang="en-US" dirty="0"/>
              <a:t>If it matches, the code inside runs.</a:t>
            </a:r>
          </a:p>
          <a:p>
            <a:pPr marL="0" indent="0">
              <a:buNone/>
            </a:pPr>
            <a:r>
              <a:rPr lang="en-US" dirty="0"/>
              <a:t>3. break;</a:t>
            </a:r>
          </a:p>
          <a:p>
            <a:r>
              <a:rPr lang="en-US" dirty="0"/>
              <a:t>Stops execution of the switch.</a:t>
            </a:r>
          </a:p>
          <a:p>
            <a:r>
              <a:rPr lang="en-US" dirty="0"/>
              <a:t>Without break, execution will “fall through” to the next case.</a:t>
            </a:r>
          </a:p>
          <a:p>
            <a:pPr marL="0" indent="0">
              <a:buNone/>
            </a:pPr>
            <a:r>
              <a:rPr lang="en-US" dirty="0"/>
              <a:t>4. default:</a:t>
            </a:r>
          </a:p>
          <a:p>
            <a:r>
              <a:rPr lang="en-US" dirty="0"/>
              <a:t>Optional. Runs if no case matches.</a:t>
            </a:r>
          </a:p>
          <a:p>
            <a:r>
              <a:rPr lang="en-US" dirty="0"/>
              <a:t>Like the else in an if-else statement.</a:t>
            </a:r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B3A364-1EFB-ED37-97DF-1B834121E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869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C378A6A-9A9C-4EBF-4A55-55E05992B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with Switch-case</a:t>
            </a:r>
            <a:endParaRPr lang="en-MY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75D007-68A6-6718-F894-036A5763695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MY" dirty="0"/>
              <a:t>#include &lt;</a:t>
            </a:r>
            <a:r>
              <a:rPr lang="en-MY" dirty="0" err="1"/>
              <a:t>stdio.h</a:t>
            </a:r>
            <a:r>
              <a:rPr lang="en-MY" dirty="0"/>
              <a:t>&gt;</a:t>
            </a:r>
          </a:p>
          <a:p>
            <a:pPr marL="0" indent="0">
              <a:buNone/>
            </a:pPr>
            <a:r>
              <a:rPr lang="en-MY" dirty="0"/>
              <a:t>int main() {</a:t>
            </a:r>
          </a:p>
          <a:p>
            <a:pPr marL="0" indent="0">
              <a:buNone/>
            </a:pPr>
            <a:r>
              <a:rPr lang="en-MY" dirty="0"/>
              <a:t>    int marks;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("Enter your marks (0-100): ");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scanf</a:t>
            </a:r>
            <a:r>
              <a:rPr lang="en-MY" dirty="0"/>
              <a:t>("%d", &amp;marks);</a:t>
            </a:r>
          </a:p>
          <a:p>
            <a:pPr marL="0" indent="0">
              <a:buNone/>
            </a:pPr>
            <a:r>
              <a:rPr lang="en-MY" dirty="0"/>
              <a:t>    // Divide marks by 10 to group into ranges</a:t>
            </a:r>
          </a:p>
          <a:p>
            <a:pPr marL="0" indent="0">
              <a:buNone/>
            </a:pPr>
            <a:r>
              <a:rPr lang="en-MY" dirty="0"/>
              <a:t>    switch (marks / 10) {</a:t>
            </a:r>
          </a:p>
          <a:p>
            <a:pPr marL="0" indent="0">
              <a:buNone/>
            </a:pPr>
            <a:r>
              <a:rPr lang="en-MY" dirty="0"/>
              <a:t>        case 10:   // for 100</a:t>
            </a:r>
          </a:p>
          <a:p>
            <a:pPr marL="0" indent="0">
              <a:buNone/>
            </a:pPr>
            <a:r>
              <a:rPr lang="en-MY" dirty="0"/>
              <a:t>        case 9:    // 90–99</a:t>
            </a:r>
          </a:p>
          <a:p>
            <a:pPr marL="0" indent="0">
              <a:buNone/>
            </a:pPr>
            <a:r>
              <a:rPr lang="en-MY" dirty="0"/>
              <a:t>            </a:t>
            </a:r>
            <a:r>
              <a:rPr lang="en-MY" dirty="0" err="1"/>
              <a:t>printf</a:t>
            </a:r>
            <a:r>
              <a:rPr lang="en-MY" dirty="0"/>
              <a:t>("Grade: A\n");</a:t>
            </a:r>
          </a:p>
          <a:p>
            <a:pPr marL="0" indent="0">
              <a:buNone/>
            </a:pPr>
            <a:r>
              <a:rPr lang="en-MY" dirty="0"/>
              <a:t>            break;</a:t>
            </a:r>
          </a:p>
          <a:p>
            <a:pPr marL="0" indent="0">
              <a:buNone/>
            </a:pPr>
            <a:r>
              <a:rPr lang="en-MY" dirty="0"/>
              <a:t>        case 8:    // 80–89</a:t>
            </a:r>
          </a:p>
          <a:p>
            <a:pPr marL="0" indent="0">
              <a:buNone/>
            </a:pPr>
            <a:r>
              <a:rPr lang="en-MY" dirty="0"/>
              <a:t>            </a:t>
            </a:r>
            <a:r>
              <a:rPr lang="en-MY" dirty="0" err="1"/>
              <a:t>printf</a:t>
            </a:r>
            <a:r>
              <a:rPr lang="en-MY" dirty="0"/>
              <a:t>("Grade: B\n");</a:t>
            </a:r>
          </a:p>
          <a:p>
            <a:pPr marL="0" indent="0">
              <a:buNone/>
            </a:pPr>
            <a:r>
              <a:rPr lang="en-MY" dirty="0"/>
              <a:t>            break;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3011AAF-5A13-EF45-E723-11BCFD4213C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MY" dirty="0"/>
              <a:t> case 7:    // 70–79</a:t>
            </a:r>
          </a:p>
          <a:p>
            <a:pPr marL="0" indent="0">
              <a:buNone/>
            </a:pPr>
            <a:r>
              <a:rPr lang="en-MY" dirty="0"/>
              <a:t>            </a:t>
            </a:r>
            <a:r>
              <a:rPr lang="en-MY" dirty="0" err="1"/>
              <a:t>printf</a:t>
            </a:r>
            <a:r>
              <a:rPr lang="en-MY" dirty="0"/>
              <a:t>("Grade: C\n");</a:t>
            </a:r>
          </a:p>
          <a:p>
            <a:pPr marL="0" indent="0">
              <a:buNone/>
            </a:pPr>
            <a:r>
              <a:rPr lang="en-MY" dirty="0"/>
              <a:t>            break;</a:t>
            </a:r>
          </a:p>
          <a:p>
            <a:pPr marL="0" indent="0">
              <a:buNone/>
            </a:pPr>
            <a:r>
              <a:rPr lang="en-MY" dirty="0"/>
              <a:t>        case 6:    // 60–69</a:t>
            </a:r>
          </a:p>
          <a:p>
            <a:pPr marL="0" indent="0">
              <a:buNone/>
            </a:pPr>
            <a:r>
              <a:rPr lang="en-MY" dirty="0"/>
              <a:t>            </a:t>
            </a:r>
            <a:r>
              <a:rPr lang="en-MY" dirty="0" err="1"/>
              <a:t>printf</a:t>
            </a:r>
            <a:r>
              <a:rPr lang="en-MY" dirty="0"/>
              <a:t>("Grade: D\n");</a:t>
            </a:r>
          </a:p>
          <a:p>
            <a:pPr marL="0" indent="0">
              <a:buNone/>
            </a:pPr>
            <a:r>
              <a:rPr lang="en-MY" dirty="0"/>
              <a:t>            break;</a:t>
            </a:r>
          </a:p>
          <a:p>
            <a:pPr marL="0" indent="0">
              <a:buNone/>
            </a:pPr>
            <a:r>
              <a:rPr lang="en-MY" dirty="0"/>
              <a:t>        default:   // below 60</a:t>
            </a:r>
          </a:p>
          <a:p>
            <a:pPr marL="0" indent="0">
              <a:buNone/>
            </a:pPr>
            <a:r>
              <a:rPr lang="en-MY" dirty="0"/>
              <a:t>            </a:t>
            </a:r>
            <a:r>
              <a:rPr lang="en-MY" dirty="0" err="1"/>
              <a:t>printf</a:t>
            </a:r>
            <a:r>
              <a:rPr lang="en-MY" dirty="0"/>
              <a:t>("Grade: F\n");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  <a:p>
            <a:pPr marL="0" indent="0">
              <a:buNone/>
            </a:pPr>
            <a:r>
              <a:rPr lang="en-MY" dirty="0"/>
              <a:t>    return 0;</a:t>
            </a:r>
          </a:p>
          <a:p>
            <a:pPr marL="0" indent="0">
              <a:buNone/>
            </a:pPr>
            <a:r>
              <a:rPr lang="en-MY" dirty="0"/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41711-876A-5CEB-FCB8-61A0A1550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236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FE2E9-EBCD-B734-201E-3BB9C65CC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of week (1-7)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9B452C-AB4D-E0DC-5023-8D8A109DCDE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MY" dirty="0"/>
              <a:t>#include &lt;</a:t>
            </a:r>
            <a:r>
              <a:rPr lang="en-MY" dirty="0" err="1"/>
              <a:t>stdio.h</a:t>
            </a:r>
            <a:r>
              <a:rPr lang="en-MY" dirty="0"/>
              <a:t>&gt;</a:t>
            </a:r>
          </a:p>
          <a:p>
            <a:pPr marL="0" indent="0">
              <a:buNone/>
            </a:pPr>
            <a:r>
              <a:rPr lang="en-MY" dirty="0"/>
              <a:t>int main() {</a:t>
            </a:r>
          </a:p>
          <a:p>
            <a:pPr marL="0" indent="0">
              <a:buNone/>
            </a:pPr>
            <a:r>
              <a:rPr lang="en-MY" dirty="0"/>
              <a:t>    int day;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("Enter day number (1-7): ");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scanf</a:t>
            </a:r>
            <a:r>
              <a:rPr lang="en-MY" dirty="0"/>
              <a:t>("%d", &amp;day);</a:t>
            </a:r>
          </a:p>
          <a:p>
            <a:pPr marL="0" indent="0">
              <a:buNone/>
            </a:pPr>
            <a:r>
              <a:rPr lang="en-MY" dirty="0"/>
              <a:t>    switch(day) {</a:t>
            </a:r>
          </a:p>
          <a:p>
            <a:pPr marL="0" indent="0">
              <a:buNone/>
            </a:pPr>
            <a:r>
              <a:rPr lang="en-MY" dirty="0"/>
              <a:t>        case 1: </a:t>
            </a:r>
            <a:r>
              <a:rPr lang="en-MY" dirty="0" err="1"/>
              <a:t>printf</a:t>
            </a:r>
            <a:r>
              <a:rPr lang="en-MY" dirty="0"/>
              <a:t>("Monday\n"); break;</a:t>
            </a:r>
          </a:p>
          <a:p>
            <a:pPr marL="0" indent="0">
              <a:buNone/>
            </a:pPr>
            <a:r>
              <a:rPr lang="en-MY" dirty="0"/>
              <a:t>        case 2: </a:t>
            </a:r>
            <a:r>
              <a:rPr lang="en-MY" dirty="0" err="1"/>
              <a:t>printf</a:t>
            </a:r>
            <a:r>
              <a:rPr lang="en-MY" dirty="0"/>
              <a:t>("Tuesday\n"); break;</a:t>
            </a:r>
          </a:p>
          <a:p>
            <a:pPr marL="0" indent="0">
              <a:buNone/>
            </a:pPr>
            <a:r>
              <a:rPr lang="en-MY" dirty="0"/>
              <a:t>        case 3: </a:t>
            </a:r>
            <a:r>
              <a:rPr lang="en-MY" dirty="0" err="1"/>
              <a:t>printf</a:t>
            </a:r>
            <a:r>
              <a:rPr lang="en-MY" dirty="0"/>
              <a:t>("Wednesday\n"); break;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F18895-2877-AC18-E155-85908484DB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MY" dirty="0"/>
              <a:t> case 4: </a:t>
            </a:r>
            <a:r>
              <a:rPr lang="en-MY" dirty="0" err="1"/>
              <a:t>printf</a:t>
            </a:r>
            <a:r>
              <a:rPr lang="en-MY" dirty="0"/>
              <a:t>("Thursday\n"); break;</a:t>
            </a:r>
          </a:p>
          <a:p>
            <a:pPr marL="0" indent="0">
              <a:buNone/>
            </a:pPr>
            <a:r>
              <a:rPr lang="en-MY" dirty="0"/>
              <a:t>        case 5: </a:t>
            </a:r>
            <a:r>
              <a:rPr lang="en-MY" dirty="0" err="1"/>
              <a:t>printf</a:t>
            </a:r>
            <a:r>
              <a:rPr lang="en-MY" dirty="0"/>
              <a:t>("Friday\n"); break;</a:t>
            </a:r>
          </a:p>
          <a:p>
            <a:pPr marL="0" indent="0">
              <a:buNone/>
            </a:pPr>
            <a:r>
              <a:rPr lang="en-MY" dirty="0"/>
              <a:t>        case 6: </a:t>
            </a:r>
            <a:r>
              <a:rPr lang="en-MY" dirty="0" err="1"/>
              <a:t>printf</a:t>
            </a:r>
            <a:r>
              <a:rPr lang="en-MY" dirty="0"/>
              <a:t>("Saturday\n"); break;</a:t>
            </a:r>
          </a:p>
          <a:p>
            <a:pPr marL="0" indent="0">
              <a:buNone/>
            </a:pPr>
            <a:r>
              <a:rPr lang="en-MY" dirty="0"/>
              <a:t>        case 7: </a:t>
            </a:r>
            <a:r>
              <a:rPr lang="en-MY" dirty="0" err="1"/>
              <a:t>printf</a:t>
            </a:r>
            <a:r>
              <a:rPr lang="en-MY" dirty="0"/>
              <a:t>("Sunday\n"); break;</a:t>
            </a:r>
          </a:p>
          <a:p>
            <a:pPr marL="0" indent="0">
              <a:buNone/>
            </a:pPr>
            <a:r>
              <a:rPr lang="en-MY" dirty="0"/>
              <a:t>        default: </a:t>
            </a:r>
            <a:r>
              <a:rPr lang="en-MY" dirty="0" err="1"/>
              <a:t>printf</a:t>
            </a:r>
            <a:r>
              <a:rPr lang="en-MY" dirty="0"/>
              <a:t>("Invalid day number\n");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  <a:p>
            <a:pPr marL="0" indent="0">
              <a:buNone/>
            </a:pPr>
            <a:r>
              <a:rPr lang="en-MY" dirty="0"/>
              <a:t>    return 0;</a:t>
            </a:r>
          </a:p>
          <a:p>
            <a:pPr marL="0" indent="0">
              <a:buNone/>
            </a:pPr>
            <a:r>
              <a:rPr lang="en-MY" dirty="0"/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128A3B-F649-2F28-CE57-230096EBB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8667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648AB-76E0-2501-9D41-0B4415EF0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Check vowel/consonants using switch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59491-13A4-EE48-ED2F-D9280E16C6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690688"/>
            <a:ext cx="5181600" cy="435133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#include &lt;</a:t>
            </a:r>
            <a:r>
              <a:rPr lang="en-US" dirty="0" err="1"/>
              <a:t>stdio.h</a:t>
            </a:r>
            <a:r>
              <a:rPr lang="en-US" dirty="0"/>
              <a:t>&gt;</a:t>
            </a:r>
            <a:endParaRPr lang="en-GB" dirty="0"/>
          </a:p>
          <a:p>
            <a:pPr marL="0" indent="0">
              <a:buNone/>
            </a:pPr>
            <a:r>
              <a:rPr lang="en-US" dirty="0"/>
              <a:t>in</a:t>
            </a:r>
            <a:r>
              <a:rPr lang="en-GB" dirty="0"/>
              <a:t>t</a:t>
            </a:r>
            <a:r>
              <a:rPr lang="en-US" dirty="0"/>
              <a:t> main() {    </a:t>
            </a:r>
            <a:endParaRPr lang="en-GB" dirty="0"/>
          </a:p>
          <a:p>
            <a:pPr marL="0" indent="0">
              <a:buNone/>
            </a:pPr>
            <a:r>
              <a:rPr lang="en-US" dirty="0"/>
              <a:t>char </a:t>
            </a:r>
            <a:r>
              <a:rPr lang="en-US" dirty="0" err="1"/>
              <a:t>ch</a:t>
            </a:r>
            <a:r>
              <a:rPr lang="en-US" dirty="0"/>
              <a:t>;   </a:t>
            </a:r>
            <a:endParaRPr lang="en-GB" dirty="0"/>
          </a:p>
          <a:p>
            <a:pPr marL="0" indent="0">
              <a:buNone/>
            </a:pPr>
            <a:r>
              <a:rPr lang="en-US" dirty="0"/>
              <a:t>printf("Enter an alphabet: ");    </a:t>
            </a:r>
            <a:endParaRPr lang="en-GB" dirty="0"/>
          </a:p>
          <a:p>
            <a:pPr marL="0" indent="0">
              <a:buNone/>
            </a:pPr>
            <a:r>
              <a:rPr lang="en-US" dirty="0" err="1"/>
              <a:t>scanf</a:t>
            </a:r>
            <a:r>
              <a:rPr lang="en-US" dirty="0"/>
              <a:t>("%c", &amp;</a:t>
            </a:r>
            <a:r>
              <a:rPr lang="en-US" dirty="0" err="1"/>
              <a:t>ch</a:t>
            </a:r>
            <a:r>
              <a:rPr lang="en-US" dirty="0"/>
              <a:t>);    </a:t>
            </a:r>
            <a:endParaRPr lang="en-GB" dirty="0"/>
          </a:p>
          <a:p>
            <a:pPr marL="0" indent="0">
              <a:buNone/>
            </a:pPr>
            <a:r>
              <a:rPr lang="en-US" dirty="0"/>
              <a:t>switch (</a:t>
            </a:r>
            <a:r>
              <a:rPr lang="en-US" dirty="0" err="1"/>
              <a:t>ch</a:t>
            </a:r>
            <a:r>
              <a:rPr lang="en-US" dirty="0"/>
              <a:t>) {        </a:t>
            </a:r>
            <a:endParaRPr lang="en-GB" dirty="0"/>
          </a:p>
          <a:p>
            <a:pPr marL="0" indent="0">
              <a:buNone/>
            </a:pPr>
            <a:r>
              <a:rPr lang="en-US" dirty="0"/>
              <a:t>case 'a':        </a:t>
            </a:r>
            <a:endParaRPr lang="en-GB" dirty="0"/>
          </a:p>
          <a:p>
            <a:pPr marL="0" indent="0">
              <a:buNone/>
            </a:pPr>
            <a:r>
              <a:rPr lang="en-US" dirty="0"/>
              <a:t>case 'e':        </a:t>
            </a:r>
            <a:endParaRPr lang="en-GB" dirty="0"/>
          </a:p>
          <a:p>
            <a:pPr marL="0" indent="0">
              <a:buNone/>
            </a:pPr>
            <a:r>
              <a:rPr lang="en-US" dirty="0"/>
              <a:t>case '</a:t>
            </a:r>
            <a:r>
              <a:rPr lang="en-US" dirty="0" err="1"/>
              <a:t>i</a:t>
            </a:r>
            <a:r>
              <a:rPr lang="en-US" dirty="0"/>
              <a:t>':        </a:t>
            </a:r>
            <a:endParaRPr lang="en-GB" dirty="0"/>
          </a:p>
          <a:p>
            <a:pPr marL="0" indent="0">
              <a:buNone/>
            </a:pPr>
            <a:r>
              <a:rPr lang="en-US" dirty="0"/>
              <a:t>case 'o':        </a:t>
            </a:r>
            <a:endParaRPr lang="en-GB" dirty="0"/>
          </a:p>
          <a:p>
            <a:pPr marL="0" indent="0">
              <a:buNone/>
            </a:pPr>
            <a:r>
              <a:rPr lang="en-US" dirty="0"/>
              <a:t>case 'u':        </a:t>
            </a:r>
            <a:endParaRPr lang="en-GB" dirty="0"/>
          </a:p>
          <a:p>
            <a:pPr marL="0" indent="0">
              <a:buNone/>
            </a:pPr>
            <a:r>
              <a:rPr lang="en-US" dirty="0"/>
              <a:t>case 'A':        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BD8A1D-DD65-745C-627F-62F78201A3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dirty="0"/>
              <a:t>Case ‘E’:        
case ‘I’:        
case ‘O’:        
case ‘U’:            </a:t>
            </a:r>
          </a:p>
          <a:p>
            <a:pPr marL="0" indent="0">
              <a:buNone/>
            </a:pPr>
            <a:r>
              <a:rPr lang="en-GB" dirty="0"/>
              <a:t>printf(“It is a Vowel.\n”);            </a:t>
            </a:r>
          </a:p>
          <a:p>
            <a:pPr marL="0" indent="0">
              <a:buNone/>
            </a:pPr>
            <a:r>
              <a:rPr lang="en-GB" dirty="0"/>
              <a:t>break;        </a:t>
            </a:r>
          </a:p>
          <a:p>
            <a:pPr marL="0" indent="0">
              <a:buNone/>
            </a:pPr>
            <a:r>
              <a:rPr lang="en-GB" dirty="0"/>
              <a:t>default:            // Check if it is an alphabet            </a:t>
            </a:r>
          </a:p>
          <a:p>
            <a:pPr marL="0" indent="0">
              <a:buNone/>
            </a:pPr>
            <a:r>
              <a:rPr lang="en-GB" dirty="0"/>
              <a:t>if ((</a:t>
            </a:r>
            <a:r>
              <a:rPr lang="en-GB" dirty="0" err="1"/>
              <a:t>ch</a:t>
            </a:r>
            <a:r>
              <a:rPr lang="en-GB" dirty="0"/>
              <a:t> &gt;= ‘A’ &amp;&amp; </a:t>
            </a:r>
            <a:r>
              <a:rPr lang="en-GB" dirty="0" err="1"/>
              <a:t>ch</a:t>
            </a:r>
            <a:r>
              <a:rPr lang="en-GB" dirty="0"/>
              <a:t> &lt;= ‘Z’) || (</a:t>
            </a:r>
            <a:r>
              <a:rPr lang="en-GB" dirty="0" err="1"/>
              <a:t>ch</a:t>
            </a:r>
            <a:r>
              <a:rPr lang="en-GB" dirty="0"/>
              <a:t> &gt;= ‘a’ &amp;&amp; </a:t>
            </a:r>
            <a:r>
              <a:rPr lang="en-GB" dirty="0" err="1"/>
              <a:t>ch</a:t>
            </a:r>
            <a:r>
              <a:rPr lang="en-GB" dirty="0"/>
              <a:t> &lt;= ‘z’))                </a:t>
            </a:r>
          </a:p>
          <a:p>
            <a:pPr marL="0" indent="0">
              <a:buNone/>
            </a:pPr>
            <a:r>
              <a:rPr lang="en-GB" dirty="0"/>
              <a:t>printf(“It is a Consonant.\n”);            </a:t>
            </a:r>
          </a:p>
          <a:p>
            <a:pPr marL="0" indent="0">
              <a:buNone/>
            </a:pPr>
            <a:r>
              <a:rPr lang="en-GB" dirty="0"/>
              <a:t>else                </a:t>
            </a:r>
          </a:p>
          <a:p>
            <a:pPr marL="0" indent="0">
              <a:buNone/>
            </a:pPr>
            <a:r>
              <a:rPr lang="en-GB" dirty="0"/>
              <a:t>printf(“It is not an Alphabet.\n”);    </a:t>
            </a:r>
          </a:p>
          <a:p>
            <a:pPr marL="0" indent="0">
              <a:buNone/>
            </a:pPr>
            <a:r>
              <a:rPr lang="en-GB" dirty="0"/>
              <a:t>}    </a:t>
            </a:r>
          </a:p>
          <a:p>
            <a:pPr marL="0" indent="0">
              <a:buNone/>
            </a:pPr>
            <a:r>
              <a:rPr lang="en-GB" dirty="0"/>
              <a:t>return 0;}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0846AE-9B33-6D68-9C56-97BD07654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0798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DDE28D-59CB-60A7-8805-483E21F6B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if-else Vs. switch-case</a:t>
            </a:r>
            <a:endParaRPr lang="en-MY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866C965-B9D9-D7BB-DC11-62F8718737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if-else</a:t>
            </a:r>
            <a:endParaRPr lang="en-MY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037C0F9-E003-7AAC-C2F1-6B082B5268A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int marks = 85;</a:t>
            </a:r>
          </a:p>
          <a:p>
            <a:pPr marL="0" indent="0">
              <a:buNone/>
            </a:pPr>
            <a:r>
              <a:rPr lang="en-US" dirty="0"/>
              <a:t>if (marks &gt;= 90) printf("A");</a:t>
            </a:r>
          </a:p>
          <a:p>
            <a:pPr marL="0" indent="0">
              <a:buNone/>
            </a:pPr>
            <a:r>
              <a:rPr lang="en-US" dirty="0"/>
              <a:t>else if (marks &gt;= 80) printf("B");</a:t>
            </a:r>
          </a:p>
          <a:p>
            <a:pPr marL="0" indent="0">
              <a:buNone/>
            </a:pPr>
            <a:r>
              <a:rPr lang="en-US" dirty="0"/>
              <a:t>else if (marks &gt;= 70) printf("C");</a:t>
            </a:r>
          </a:p>
          <a:p>
            <a:pPr marL="0" indent="0">
              <a:buNone/>
            </a:pPr>
            <a:r>
              <a:rPr lang="en-US" dirty="0"/>
              <a:t>else printf("F");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E782038-5D44-11C8-2314-0AB296A752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switch-case</a:t>
            </a:r>
            <a:endParaRPr lang="en-MY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FEB3CDE-CBF3-FD1C-5310-C9E50AECAD0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int choice = 2;</a:t>
            </a:r>
          </a:p>
          <a:p>
            <a:pPr marL="0" indent="0">
              <a:buNone/>
            </a:pPr>
            <a:r>
              <a:rPr lang="en-US" dirty="0"/>
              <a:t>switch(choice) {</a:t>
            </a:r>
          </a:p>
          <a:p>
            <a:pPr marL="0" indent="0">
              <a:buNone/>
            </a:pPr>
            <a:r>
              <a:rPr lang="en-US" dirty="0"/>
              <a:t>    case 1: printf("Option 1"); break;</a:t>
            </a:r>
          </a:p>
          <a:p>
            <a:pPr marL="0" indent="0">
              <a:buNone/>
            </a:pPr>
            <a:r>
              <a:rPr lang="en-US" dirty="0"/>
              <a:t>    case 2: printf("Option 2"); break;</a:t>
            </a:r>
          </a:p>
          <a:p>
            <a:pPr marL="0" indent="0">
              <a:buNone/>
            </a:pPr>
            <a:r>
              <a:rPr lang="en-US" dirty="0"/>
              <a:t>    case 3: printf("Option 3"); break;</a:t>
            </a:r>
          </a:p>
          <a:p>
            <a:pPr marL="0" indent="0">
              <a:buNone/>
            </a:pPr>
            <a:r>
              <a:rPr lang="en-US" dirty="0"/>
              <a:t>    default: printf("Invalid choice");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FE61EC-1EF5-2D26-FC68-3D025AD62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296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1E332-080B-CB55-54B0-D4E7C3F67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if - Syntax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E36E0A-9DDE-95DE-CC0A-AAB839E0A8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2937387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(condition) {</a:t>
            </a:r>
          </a:p>
          <a:p>
            <a:pPr marL="0" indent="0">
              <a:buNone/>
            </a:pPr>
            <a:r>
              <a:rPr lang="en-US" dirty="0"/>
              <a:t>\\statements if condition is true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MY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5B4986-9B6C-C015-75AD-8D466946129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Example - Positive or negative</a:t>
            </a:r>
          </a:p>
          <a:p>
            <a:pPr marL="0" indent="0">
              <a:buNone/>
            </a:pPr>
            <a:r>
              <a:rPr lang="en-MY" dirty="0"/>
              <a:t>int </a:t>
            </a:r>
            <a:r>
              <a:rPr lang="en-MY" dirty="0" err="1"/>
              <a:t>num</a:t>
            </a:r>
            <a:r>
              <a:rPr lang="en-MY" dirty="0"/>
              <a:t> = 10;</a:t>
            </a:r>
          </a:p>
          <a:p>
            <a:pPr marL="0" indent="0">
              <a:buNone/>
            </a:pPr>
            <a:r>
              <a:rPr lang="en-MY" dirty="0"/>
              <a:t>if (</a:t>
            </a:r>
            <a:r>
              <a:rPr lang="en-MY" dirty="0" err="1"/>
              <a:t>num</a:t>
            </a:r>
            <a:r>
              <a:rPr lang="en-MY" dirty="0"/>
              <a:t> &gt; 0) {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("Number is positive\n");</a:t>
            </a:r>
          </a:p>
          <a:p>
            <a:pPr marL="0" indent="0">
              <a:buNone/>
            </a:pPr>
            <a:r>
              <a:rPr lang="en-MY" dirty="0"/>
              <a:t>}</a:t>
            </a:r>
          </a:p>
          <a:p>
            <a:pPr marL="0" indent="0">
              <a:buNone/>
            </a:pPr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A1E2B6-399A-F6A2-4C9F-AEC216176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D9BC3C-19FB-FF40-68C9-0DFADB452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0608" y="1027906"/>
            <a:ext cx="2121592" cy="499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6343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92FA4-74A9-B031-CA03-9DB401C26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C0AFE54-D440-684E-973F-8D25BE1FF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if-else Vs. switch-case</a:t>
            </a:r>
            <a:endParaRPr lang="en-MY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CEA4CE7-F788-0B54-ADB3-D42DC29194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if-else when:</a:t>
            </a:r>
            <a:endParaRPr lang="en-MY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C182F0A-8934-797E-C74C-F741D6B824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Need to check ranges (like marks between 80 and 90)</a:t>
            </a:r>
          </a:p>
          <a:p>
            <a:r>
              <a:rPr lang="en-US" dirty="0"/>
              <a:t>Need complex conditions (e.g., age &gt; 18 &amp;&amp; salary &gt; 50000)</a:t>
            </a:r>
          </a:p>
          <a:p>
            <a:r>
              <a:rPr lang="en-US" dirty="0"/>
              <a:t>Decisions are not based on a single discrete value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EDA3671-3693-1C8E-099E-F9580B28B4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Use switch-case when:</a:t>
            </a:r>
            <a:endParaRPr lang="en-MY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75B5278-848C-A7B5-E1BC-AE3ABEE6A60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dirty="0"/>
              <a:t>Checking a single variable against multiple constant values</a:t>
            </a:r>
          </a:p>
          <a:p>
            <a:r>
              <a:rPr lang="en-US" dirty="0"/>
              <a:t>The conditions are like a menu selection or fixed categories</a:t>
            </a:r>
          </a:p>
          <a:p>
            <a:r>
              <a:rPr lang="en-US" dirty="0"/>
              <a:t>Example: days of week, menu options, grades with integer divisions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ED700A-BDD4-1FDB-5CB1-665FD8328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4607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7A6A2F6-71FF-E4B4-065F-B7A1C0272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Assignment</a:t>
            </a:r>
            <a:endParaRPr lang="en-MY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5DF8610-6594-845E-7ABD-A058B3F498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Write a C program that simulates a traffic light using switch-case</a:t>
            </a:r>
          </a:p>
          <a:p>
            <a:r>
              <a:rPr lang="en-US" dirty="0"/>
              <a:t>Requirements:</a:t>
            </a:r>
          </a:p>
          <a:p>
            <a:pPr lvl="1"/>
            <a:r>
              <a:rPr lang="en-US" dirty="0"/>
              <a:t>Display the options:</a:t>
            </a:r>
          </a:p>
          <a:p>
            <a:pPr lvl="1"/>
            <a:r>
              <a:rPr lang="en-US" dirty="0"/>
              <a:t>R or r → Red Light</a:t>
            </a:r>
          </a:p>
          <a:p>
            <a:pPr lvl="1"/>
            <a:r>
              <a:rPr lang="en-US" dirty="0"/>
              <a:t>Y or y → Yellow Light</a:t>
            </a:r>
          </a:p>
          <a:p>
            <a:pPr lvl="1"/>
            <a:r>
              <a:rPr lang="en-US" dirty="0"/>
              <a:t>G or g → Green Light</a:t>
            </a:r>
          </a:p>
          <a:p>
            <a:r>
              <a:rPr lang="en-US" dirty="0"/>
              <a:t>Ask the user to enter a character representing the light</a:t>
            </a:r>
          </a:p>
          <a:p>
            <a:r>
              <a:rPr lang="en-US" dirty="0"/>
              <a:t>Use switch-case to print the meaning:</a:t>
            </a:r>
          </a:p>
          <a:p>
            <a:pPr lvl="1"/>
            <a:r>
              <a:rPr lang="en-US" dirty="0"/>
              <a:t>Red → “STOP”</a:t>
            </a:r>
          </a:p>
          <a:p>
            <a:pPr lvl="1"/>
            <a:r>
              <a:rPr lang="en-US" dirty="0"/>
              <a:t>Yellow → “READY”</a:t>
            </a:r>
          </a:p>
          <a:p>
            <a:pPr lvl="1"/>
            <a:r>
              <a:rPr lang="en-US" dirty="0"/>
              <a:t>Green → “GO”</a:t>
            </a:r>
          </a:p>
          <a:p>
            <a:r>
              <a:rPr lang="en-US" dirty="0"/>
              <a:t>Handle both uppercase and lowercase inputs</a:t>
            </a:r>
          </a:p>
          <a:p>
            <a:r>
              <a:rPr lang="en-US" dirty="0"/>
              <a:t>For any other character, print “Invalid signal.”</a:t>
            </a:r>
            <a:endParaRPr lang="en-MY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EDEE80-482F-5906-3CBE-9AE45E27A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851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0F35B-1044-3101-B3E1-925A87997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 or Odd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5BAE8-4C79-E8FC-CD8F-60FE11CE3E9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MY" dirty="0"/>
              <a:t>#include &lt;</a:t>
            </a:r>
            <a:r>
              <a:rPr lang="en-MY" dirty="0" err="1"/>
              <a:t>stdio.h</a:t>
            </a:r>
            <a:r>
              <a:rPr lang="en-MY" dirty="0"/>
              <a:t>&gt;</a:t>
            </a:r>
          </a:p>
          <a:p>
            <a:pPr marL="0" indent="0">
              <a:buNone/>
            </a:pPr>
            <a:r>
              <a:rPr lang="en-MY" dirty="0"/>
              <a:t>int main() {</a:t>
            </a:r>
          </a:p>
          <a:p>
            <a:pPr marL="0" indent="0">
              <a:buNone/>
            </a:pPr>
            <a:r>
              <a:rPr lang="en-MY" dirty="0"/>
              <a:t>    int </a:t>
            </a:r>
            <a:r>
              <a:rPr lang="en-MY" dirty="0" err="1"/>
              <a:t>num</a:t>
            </a:r>
            <a:r>
              <a:rPr lang="en-MY" dirty="0"/>
              <a:t>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("Enter a number: ");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scanf</a:t>
            </a:r>
            <a:r>
              <a:rPr lang="en-MY" dirty="0"/>
              <a:t>("%d", &amp;</a:t>
            </a:r>
            <a:r>
              <a:rPr lang="en-MY" dirty="0" err="1"/>
              <a:t>num</a:t>
            </a:r>
            <a:r>
              <a:rPr lang="en-MY" dirty="0"/>
              <a:t>);</a:t>
            </a:r>
          </a:p>
          <a:p>
            <a:pPr marL="0" indent="0">
              <a:buNone/>
            </a:pPr>
            <a:r>
              <a:rPr lang="en-MY" dirty="0"/>
              <a:t>    if (</a:t>
            </a:r>
            <a:r>
              <a:rPr lang="en-MY" dirty="0" err="1"/>
              <a:t>num</a:t>
            </a:r>
            <a:r>
              <a:rPr lang="en-MY" dirty="0"/>
              <a:t> % 2 == 0)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("%d is Even\n", </a:t>
            </a:r>
            <a:r>
              <a:rPr lang="en-MY" dirty="0" err="1"/>
              <a:t>num</a:t>
            </a:r>
            <a:r>
              <a:rPr lang="en-MY" dirty="0"/>
              <a:t>);</a:t>
            </a:r>
          </a:p>
          <a:p>
            <a:pPr marL="0" indent="0">
              <a:buNone/>
            </a:pPr>
            <a:r>
              <a:rPr lang="en-MY" dirty="0"/>
              <a:t>    else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("%d is Odd\n", </a:t>
            </a:r>
            <a:r>
              <a:rPr lang="en-MY" dirty="0" err="1"/>
              <a:t>num</a:t>
            </a:r>
            <a:r>
              <a:rPr lang="en-MY" dirty="0"/>
              <a:t>);</a:t>
            </a:r>
          </a:p>
          <a:p>
            <a:pPr marL="0" indent="0">
              <a:buNone/>
            </a:pPr>
            <a:r>
              <a:rPr lang="en-MY" dirty="0"/>
              <a:t>    return 0;</a:t>
            </a:r>
          </a:p>
          <a:p>
            <a:pPr marL="0" indent="0">
              <a:buNone/>
            </a:pPr>
            <a:r>
              <a:rPr lang="en-MY" dirty="0"/>
              <a:t>}</a:t>
            </a:r>
          </a:p>
          <a:p>
            <a:pPr marL="0" indent="0">
              <a:buNone/>
            </a:pPr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960D93-7F5F-BEAF-F20B-AF0EFCA55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3</a:t>
            </a:fld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A8FB8C4-E251-EEC1-7B29-28F4A1CC68DA}"/>
              </a:ext>
            </a:extLst>
          </p:cNvPr>
          <p:cNvGrpSpPr/>
          <p:nvPr/>
        </p:nvGrpSpPr>
        <p:grpSpPr>
          <a:xfrm>
            <a:off x="7553630" y="1027906"/>
            <a:ext cx="3313471" cy="5127568"/>
            <a:chOff x="7651952" y="206478"/>
            <a:chExt cx="3313471" cy="5127568"/>
          </a:xfrm>
        </p:grpSpPr>
        <p:sp>
          <p:nvSpPr>
            <p:cNvPr id="10" name="Diamond 9">
              <a:extLst>
                <a:ext uri="{FF2B5EF4-FFF2-40B4-BE49-F238E27FC236}">
                  <a16:creationId xmlns:a16="http://schemas.microsoft.com/office/drawing/2014/main" id="{059CCF06-77FB-948C-9A42-F25E6C5DF353}"/>
                </a:ext>
              </a:extLst>
            </p:cNvPr>
            <p:cNvSpPr/>
            <p:nvPr/>
          </p:nvSpPr>
          <p:spPr>
            <a:xfrm>
              <a:off x="7651952" y="2696750"/>
              <a:ext cx="2310580" cy="1071716"/>
            </a:xfrm>
            <a:prstGeom prst="diamond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If divisible by 2</a:t>
              </a:r>
              <a:endParaRPr lang="en-MY" dirty="0"/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E6AFD733-0B20-273B-0341-D2E500298575}"/>
                </a:ext>
              </a:extLst>
            </p:cNvPr>
            <p:cNvGrpSpPr/>
            <p:nvPr/>
          </p:nvGrpSpPr>
          <p:grpSpPr>
            <a:xfrm>
              <a:off x="7992395" y="206478"/>
              <a:ext cx="2973028" cy="5127568"/>
              <a:chOff x="7992395" y="206478"/>
              <a:chExt cx="2973028" cy="5127568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0698CCC7-E4CB-E00C-5050-86AAE0495890}"/>
                  </a:ext>
                </a:extLst>
              </p:cNvPr>
              <p:cNvSpPr/>
              <p:nvPr/>
            </p:nvSpPr>
            <p:spPr>
              <a:xfrm>
                <a:off x="8251722" y="206478"/>
                <a:ext cx="1111045" cy="365125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Start</a:t>
                </a:r>
                <a:endParaRPr lang="en-MY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4D1B78D3-3964-E92F-7AFB-E4C5CE33DF8C}"/>
                  </a:ext>
                </a:extLst>
              </p:cNvPr>
              <p:cNvSpPr/>
              <p:nvPr/>
            </p:nvSpPr>
            <p:spPr>
              <a:xfrm>
                <a:off x="7992395" y="847366"/>
                <a:ext cx="1629697" cy="648929"/>
              </a:xfrm>
              <a:prstGeom prst="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Declare a variable num</a:t>
                </a:r>
                <a:endParaRPr lang="en-MY" dirty="0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AC4A8031-AF41-3D03-C600-2FB5ED073CB4}"/>
                  </a:ext>
                </a:extLst>
              </p:cNvPr>
              <p:cNvSpPr/>
              <p:nvPr/>
            </p:nvSpPr>
            <p:spPr>
              <a:xfrm>
                <a:off x="8251722" y="4968921"/>
                <a:ext cx="1111045" cy="365125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End</a:t>
                </a:r>
                <a:endParaRPr lang="en-MY" dirty="0"/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F6FAB811-2591-8DDD-B886-31E15CFBE9D8}"/>
                  </a:ext>
                </a:extLst>
              </p:cNvPr>
              <p:cNvCxnSpPr>
                <a:stCxn id="7" idx="4"/>
                <a:endCxn id="8" idx="0"/>
              </p:cNvCxnSpPr>
              <p:nvPr/>
            </p:nvCxnSpPr>
            <p:spPr>
              <a:xfrm flipH="1">
                <a:off x="8807244" y="571603"/>
                <a:ext cx="1" cy="275763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6486732B-C368-BD2A-8298-ABDF8CF66F81}"/>
                  </a:ext>
                </a:extLst>
              </p:cNvPr>
              <p:cNvCxnSpPr>
                <a:cxnSpLocks/>
                <a:stCxn id="8" idx="2"/>
              </p:cNvCxnSpPr>
              <p:nvPr/>
            </p:nvCxnSpPr>
            <p:spPr>
              <a:xfrm flipH="1">
                <a:off x="8807243" y="1496295"/>
                <a:ext cx="1" cy="275763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07A9CC39-F842-9D50-7AB7-8445B2E5277C}"/>
                  </a:ext>
                </a:extLst>
              </p:cNvPr>
              <p:cNvCxnSpPr>
                <a:cxnSpLocks/>
                <a:endCxn id="10" idx="0"/>
              </p:cNvCxnSpPr>
              <p:nvPr/>
            </p:nvCxnSpPr>
            <p:spPr>
              <a:xfrm flipH="1">
                <a:off x="8807242" y="2420987"/>
                <a:ext cx="1" cy="275763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37763D65-790B-DAC8-B8F1-D150185D2BBC}"/>
                  </a:ext>
                </a:extLst>
              </p:cNvPr>
              <p:cNvCxnSpPr>
                <a:cxnSpLocks/>
                <a:stCxn id="10" idx="2"/>
              </p:cNvCxnSpPr>
              <p:nvPr/>
            </p:nvCxnSpPr>
            <p:spPr>
              <a:xfrm>
                <a:off x="8807242" y="3768466"/>
                <a:ext cx="0" cy="275763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E84C7DC7-D88F-7BB5-61E8-DFB10E390ED0}"/>
                  </a:ext>
                </a:extLst>
              </p:cNvPr>
              <p:cNvCxnSpPr>
                <a:cxnSpLocks/>
                <a:stCxn id="10" idx="3"/>
              </p:cNvCxnSpPr>
              <p:nvPr/>
            </p:nvCxnSpPr>
            <p:spPr>
              <a:xfrm>
                <a:off x="9962532" y="3232608"/>
                <a:ext cx="1002890" cy="811620"/>
              </a:xfrm>
              <a:prstGeom prst="bentConnector2">
                <a:avLst/>
              </a:prstGeom>
              <a:ln w="3810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8F433F76-0A41-EBE2-9BE4-1891D3281DE0}"/>
                  </a:ext>
                </a:extLst>
              </p:cNvPr>
              <p:cNvCxnSpPr>
                <a:cxnSpLocks/>
                <a:endCxn id="13" idx="0"/>
              </p:cNvCxnSpPr>
              <p:nvPr/>
            </p:nvCxnSpPr>
            <p:spPr>
              <a:xfrm>
                <a:off x="8807242" y="4693158"/>
                <a:ext cx="3" cy="275763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0102C827-36B4-79D9-668F-CD32C383045B}"/>
                  </a:ext>
                </a:extLst>
              </p:cNvPr>
              <p:cNvCxnSpPr>
                <a:cxnSpLocks/>
                <a:endCxn id="13" idx="6"/>
              </p:cNvCxnSpPr>
              <p:nvPr/>
            </p:nvCxnSpPr>
            <p:spPr>
              <a:xfrm rot="5400000">
                <a:off x="9934932" y="4120993"/>
                <a:ext cx="458327" cy="1602655"/>
              </a:xfrm>
              <a:prstGeom prst="bentConnector2">
                <a:avLst/>
              </a:prstGeom>
              <a:ln w="38100"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CC77E5B-12BA-7135-1C46-ADC9F1FF52FE}"/>
                  </a:ext>
                </a:extLst>
              </p:cNvPr>
              <p:cNvSpPr txBox="1"/>
              <p:nvPr/>
            </p:nvSpPr>
            <p:spPr>
              <a:xfrm>
                <a:off x="10302974" y="2903936"/>
                <a:ext cx="49936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No</a:t>
                </a:r>
                <a:endParaRPr lang="en-MY" dirty="0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C2269E1-6CF1-ACF0-F166-C13546B04417}"/>
                  </a:ext>
                </a:extLst>
              </p:cNvPr>
              <p:cNvSpPr txBox="1"/>
              <p:nvPr/>
            </p:nvSpPr>
            <p:spPr>
              <a:xfrm>
                <a:off x="8251723" y="3656981"/>
                <a:ext cx="55552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Yes</a:t>
                </a:r>
                <a:endParaRPr lang="en-MY" dirty="0"/>
              </a:p>
            </p:txBody>
          </p:sp>
        </p:grpSp>
      </p:grpSp>
      <p:sp>
        <p:nvSpPr>
          <p:cNvPr id="5" name="Parallelogram 4">
            <a:extLst>
              <a:ext uri="{FF2B5EF4-FFF2-40B4-BE49-F238E27FC236}">
                <a16:creationId xmlns:a16="http://schemas.microsoft.com/office/drawing/2014/main" id="{437B7F89-2F97-CBD1-4A8F-85D28E5BCFB2}"/>
              </a:ext>
            </a:extLst>
          </p:cNvPr>
          <p:cNvSpPr/>
          <p:nvPr/>
        </p:nvSpPr>
        <p:spPr>
          <a:xfrm>
            <a:off x="7665475" y="2593484"/>
            <a:ext cx="2086887" cy="648930"/>
          </a:xfrm>
          <a:prstGeom prst="parallelogra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/>
              <a:t>Scan value for num</a:t>
            </a:r>
          </a:p>
        </p:txBody>
      </p:sp>
      <p:sp>
        <p:nvSpPr>
          <p:cNvPr id="6" name="Flowchart: Display 5">
            <a:extLst>
              <a:ext uri="{FF2B5EF4-FFF2-40B4-BE49-F238E27FC236}">
                <a16:creationId xmlns:a16="http://schemas.microsoft.com/office/drawing/2014/main" id="{0EFD3C19-12E8-A826-E929-21F0952538E8}"/>
              </a:ext>
            </a:extLst>
          </p:cNvPr>
          <p:cNvSpPr/>
          <p:nvPr/>
        </p:nvSpPr>
        <p:spPr>
          <a:xfrm>
            <a:off x="7767300" y="4847740"/>
            <a:ext cx="1883235" cy="648930"/>
          </a:xfrm>
          <a:prstGeom prst="flowChartDispla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Print num is Even</a:t>
            </a:r>
            <a:endParaRPr lang="en-MY" dirty="0"/>
          </a:p>
        </p:txBody>
      </p:sp>
      <p:sp>
        <p:nvSpPr>
          <p:cNvPr id="14" name="Flowchart: Display 13">
            <a:extLst>
              <a:ext uri="{FF2B5EF4-FFF2-40B4-BE49-F238E27FC236}">
                <a16:creationId xmlns:a16="http://schemas.microsoft.com/office/drawing/2014/main" id="{E8FC695A-CE75-76F9-9C05-C360FCF27206}"/>
              </a:ext>
            </a:extLst>
          </p:cNvPr>
          <p:cNvSpPr/>
          <p:nvPr/>
        </p:nvSpPr>
        <p:spPr>
          <a:xfrm>
            <a:off x="9864209" y="4856698"/>
            <a:ext cx="1883241" cy="648930"/>
          </a:xfrm>
          <a:prstGeom prst="flowChartDisplay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Print num is Odd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280471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28DE2-0AA7-C0E3-60EB-ADE0C7401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Calculator using ifs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D8AAD4-1917-85EF-DBAD-34D27C49DAE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MY" dirty="0"/>
              <a:t>#include &lt;</a:t>
            </a:r>
            <a:r>
              <a:rPr lang="en-MY" dirty="0" err="1"/>
              <a:t>stdio.h</a:t>
            </a:r>
            <a:r>
              <a:rPr lang="en-MY" dirty="0"/>
              <a:t>&gt;</a:t>
            </a:r>
          </a:p>
          <a:p>
            <a:pPr marL="0" indent="0">
              <a:buNone/>
            </a:pPr>
            <a:r>
              <a:rPr lang="en-MY" dirty="0"/>
              <a:t>int main() {</a:t>
            </a:r>
          </a:p>
          <a:p>
            <a:pPr marL="0" indent="0">
              <a:buNone/>
            </a:pPr>
            <a:r>
              <a:rPr lang="en-MY" dirty="0"/>
              <a:t>    char op;</a:t>
            </a:r>
          </a:p>
          <a:p>
            <a:pPr marL="0" indent="0">
              <a:buNone/>
            </a:pPr>
            <a:r>
              <a:rPr lang="en-MY" dirty="0"/>
              <a:t>    double a, b;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("Enter first number: ");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scanf</a:t>
            </a:r>
            <a:r>
              <a:rPr lang="en-MY" dirty="0"/>
              <a:t>("%</a:t>
            </a:r>
            <a:r>
              <a:rPr lang="en-MY" dirty="0" err="1"/>
              <a:t>lf</a:t>
            </a:r>
            <a:r>
              <a:rPr lang="en-MY" dirty="0"/>
              <a:t>", &amp;a);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("Enter operator (+, -, *, /): ");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scanf</a:t>
            </a:r>
            <a:r>
              <a:rPr lang="en-MY" dirty="0"/>
              <a:t>(" %c", &amp;op);   // space before %c to ignore newline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("Enter second number: ");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scanf</a:t>
            </a:r>
            <a:r>
              <a:rPr lang="en-MY" dirty="0"/>
              <a:t>("%</a:t>
            </a:r>
            <a:r>
              <a:rPr lang="en-MY" dirty="0" err="1"/>
              <a:t>lf</a:t>
            </a:r>
            <a:r>
              <a:rPr lang="en-MY" dirty="0"/>
              <a:t>", &amp;b);</a:t>
            </a:r>
          </a:p>
          <a:p>
            <a:pPr marL="0" indent="0">
              <a:buNone/>
            </a:pPr>
            <a:r>
              <a:rPr lang="en-MY" dirty="0"/>
              <a:t>    // Using only if statements</a:t>
            </a:r>
          </a:p>
          <a:p>
            <a:pPr marL="0" indent="0">
              <a:buNone/>
            </a:pPr>
            <a:r>
              <a:rPr lang="en-MY" dirty="0"/>
              <a:t>    if (op == '+')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("Result = %.2lf\n", a + b);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07F6F9-C05E-264F-32B3-5E9397411FC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MY" dirty="0"/>
              <a:t> if (op == '-')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("Result = %.2lf\n", a - b);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  <a:p>
            <a:pPr marL="0" indent="0">
              <a:buNone/>
            </a:pPr>
            <a:r>
              <a:rPr lang="en-MY" dirty="0"/>
              <a:t>    if (op == '*') {</a:t>
            </a:r>
          </a:p>
          <a:p>
            <a:pPr marL="0" indent="0">
              <a:buNone/>
            </a:pPr>
            <a:r>
              <a:rPr lang="en-MY" dirty="0"/>
              <a:t>        </a:t>
            </a:r>
            <a:r>
              <a:rPr lang="en-MY" dirty="0" err="1"/>
              <a:t>printf</a:t>
            </a:r>
            <a:r>
              <a:rPr lang="en-MY" dirty="0"/>
              <a:t>("Result = %.2lf\n", a * b);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  <a:p>
            <a:pPr marL="0" indent="0">
              <a:buNone/>
            </a:pPr>
            <a:r>
              <a:rPr lang="en-MY" dirty="0"/>
              <a:t>    if (op == '/') {</a:t>
            </a:r>
          </a:p>
          <a:p>
            <a:pPr marL="0" indent="0">
              <a:buNone/>
            </a:pPr>
            <a:r>
              <a:rPr lang="en-MY" dirty="0"/>
              <a:t>        if (b != 0)</a:t>
            </a:r>
          </a:p>
          <a:p>
            <a:pPr marL="0" indent="0">
              <a:buNone/>
            </a:pPr>
            <a:r>
              <a:rPr lang="en-MY" dirty="0"/>
              <a:t>            </a:t>
            </a:r>
            <a:r>
              <a:rPr lang="en-MY" dirty="0" err="1"/>
              <a:t>printf</a:t>
            </a:r>
            <a:r>
              <a:rPr lang="en-MY" dirty="0"/>
              <a:t>("Result = %.2lf\n", a / b);</a:t>
            </a:r>
          </a:p>
          <a:p>
            <a:pPr marL="0" indent="0">
              <a:buNone/>
            </a:pPr>
            <a:r>
              <a:rPr lang="en-MY" dirty="0"/>
              <a:t>        else</a:t>
            </a:r>
          </a:p>
          <a:p>
            <a:pPr marL="0" indent="0">
              <a:buNone/>
            </a:pPr>
            <a:r>
              <a:rPr lang="en-MY" dirty="0"/>
              <a:t>            </a:t>
            </a:r>
            <a:r>
              <a:rPr lang="en-MY" dirty="0" err="1"/>
              <a:t>printf</a:t>
            </a:r>
            <a:r>
              <a:rPr lang="en-MY" dirty="0"/>
              <a:t>("Error! Division by zero not allowed.\n");</a:t>
            </a:r>
          </a:p>
          <a:p>
            <a:pPr marL="0" indent="0">
              <a:buNone/>
            </a:pPr>
            <a:r>
              <a:rPr lang="en-MY" dirty="0"/>
              <a:t>    }</a:t>
            </a:r>
          </a:p>
          <a:p>
            <a:pPr marL="0" indent="0">
              <a:buNone/>
            </a:pPr>
            <a:r>
              <a:rPr lang="en-MY" dirty="0"/>
              <a:t>    return 0;</a:t>
            </a:r>
          </a:p>
          <a:p>
            <a:pPr marL="0" indent="0">
              <a:buNone/>
            </a:pPr>
            <a:r>
              <a:rPr lang="en-MY" dirty="0"/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815A59-D780-2C44-E355-7685184FA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193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1CF26-FD13-DB5E-6B2E-5D248C703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if() else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D36B4-6720-DE0C-52B5-45D355A4B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(condition) {</a:t>
            </a:r>
          </a:p>
          <a:p>
            <a:pPr marL="0" indent="0">
              <a:buNone/>
            </a:pPr>
            <a:r>
              <a:rPr lang="en-US" dirty="0"/>
              <a:t>    // statements if condition is true</a:t>
            </a:r>
          </a:p>
          <a:p>
            <a:pPr marL="0" indent="0">
              <a:buNone/>
            </a:pPr>
            <a:r>
              <a:rPr lang="en-US" dirty="0"/>
              <a:t>} else {</a:t>
            </a:r>
          </a:p>
          <a:p>
            <a:pPr marL="0" indent="0">
              <a:buNone/>
            </a:pPr>
            <a:r>
              <a:rPr lang="en-US" dirty="0"/>
              <a:t>    // statements if condition is false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31A327-99AE-C0F9-C007-D92F6AC83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037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43060-FF89-A616-3A2D-8A2683C1C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else - Example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0F4A90-B308-2F29-DE4C-8A1937D745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MY" dirty="0"/>
              <a:t>int </a:t>
            </a:r>
            <a:r>
              <a:rPr lang="en-MY" dirty="0" err="1"/>
              <a:t>num</a:t>
            </a:r>
            <a:r>
              <a:rPr lang="en-MY" dirty="0"/>
              <a:t> = 0;</a:t>
            </a:r>
          </a:p>
          <a:p>
            <a:pPr marL="0" indent="0">
              <a:buNone/>
            </a:pPr>
            <a:r>
              <a:rPr lang="en-MY" dirty="0"/>
              <a:t>if (</a:t>
            </a:r>
            <a:r>
              <a:rPr lang="en-MY" dirty="0" err="1"/>
              <a:t>num</a:t>
            </a:r>
            <a:r>
              <a:rPr lang="en-MY" dirty="0"/>
              <a:t> &gt; 0) {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("Positive\n");</a:t>
            </a:r>
          </a:p>
          <a:p>
            <a:pPr marL="0" indent="0">
              <a:buNone/>
            </a:pPr>
            <a:r>
              <a:rPr lang="en-MY" dirty="0"/>
              <a:t>} else if (</a:t>
            </a:r>
            <a:r>
              <a:rPr lang="en-MY" dirty="0" err="1"/>
              <a:t>num</a:t>
            </a:r>
            <a:r>
              <a:rPr lang="en-MY" dirty="0"/>
              <a:t> &lt; 0) {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("Negative\n");</a:t>
            </a:r>
          </a:p>
          <a:p>
            <a:pPr marL="0" indent="0">
              <a:buNone/>
            </a:pPr>
            <a:r>
              <a:rPr lang="en-MY" dirty="0"/>
              <a:t>} else {</a:t>
            </a:r>
          </a:p>
          <a:p>
            <a:pPr marL="0" indent="0">
              <a:buNone/>
            </a:pPr>
            <a:r>
              <a:rPr lang="en-MY" dirty="0"/>
              <a:t>    </a:t>
            </a:r>
            <a:r>
              <a:rPr lang="en-MY" dirty="0" err="1"/>
              <a:t>printf</a:t>
            </a:r>
            <a:r>
              <a:rPr lang="en-MY" dirty="0"/>
              <a:t>("Zero\n");</a:t>
            </a:r>
          </a:p>
          <a:p>
            <a:pPr marL="0" indent="0">
              <a:buNone/>
            </a:pPr>
            <a:r>
              <a:rPr lang="en-MY" dirty="0"/>
              <a:t>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9723F1-97A6-5EBD-A6D7-BD36D9D2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988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57517-1E6E-90FC-B993-C1C68A61E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if() else and if() else if() else</a:t>
            </a:r>
            <a:endParaRPr lang="en-MY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F74394-3CBD-EC7A-58F2-FD226436C2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if() else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7EE7C-3ABE-570F-76B1-EA1DE553769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int num = -5;</a:t>
            </a:r>
          </a:p>
          <a:p>
            <a:pPr marL="0" indent="0">
              <a:buNone/>
            </a:pPr>
            <a:r>
              <a:rPr lang="en-US" dirty="0"/>
              <a:t>if (num &gt;= 0) {</a:t>
            </a:r>
          </a:p>
          <a:p>
            <a:pPr marL="0" indent="0">
              <a:buNone/>
            </a:pPr>
            <a:r>
              <a:rPr lang="en-US" dirty="0"/>
              <a:t>    printf("Number is non-negative\n");</a:t>
            </a:r>
          </a:p>
          <a:p>
            <a:pPr marL="0" indent="0">
              <a:buNone/>
            </a:pPr>
            <a:r>
              <a:rPr lang="en-US" dirty="0"/>
              <a:t>} else {</a:t>
            </a:r>
          </a:p>
          <a:p>
            <a:pPr marL="0" indent="0">
              <a:buNone/>
            </a:pPr>
            <a:r>
              <a:rPr lang="en-US" dirty="0"/>
              <a:t>    printf("Number is negative\n");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MY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3363D2-9597-5CCE-F40D-6134C4AC1D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if() else if() else</a:t>
            </a:r>
            <a:endParaRPr lang="en-MY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B1B150E-97AE-E48D-E5C5-5424CA490EC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(condition1) {</a:t>
            </a:r>
          </a:p>
          <a:p>
            <a:pPr marL="0" indent="0">
              <a:buNone/>
            </a:pPr>
            <a:r>
              <a:rPr lang="en-US" dirty="0"/>
              <a:t>    // if condition1 is true</a:t>
            </a:r>
          </a:p>
          <a:p>
            <a:pPr marL="0" indent="0">
              <a:buNone/>
            </a:pPr>
            <a:r>
              <a:rPr lang="en-US" dirty="0"/>
              <a:t>} else if (condition2) {</a:t>
            </a:r>
          </a:p>
          <a:p>
            <a:pPr marL="0" indent="0">
              <a:buNone/>
            </a:pPr>
            <a:r>
              <a:rPr lang="en-US" dirty="0"/>
              <a:t>    // if condition2 is true</a:t>
            </a:r>
          </a:p>
          <a:p>
            <a:pPr marL="0" indent="0">
              <a:buNone/>
            </a:pPr>
            <a:r>
              <a:rPr lang="en-US" dirty="0"/>
              <a:t>} else {</a:t>
            </a:r>
          </a:p>
          <a:p>
            <a:pPr marL="0" indent="0">
              <a:buNone/>
            </a:pPr>
            <a:r>
              <a:rPr lang="en-US" dirty="0"/>
              <a:t>    // if none of the above is true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662216-B2E9-4F13-54F8-B545E362F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240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71669-D6C9-3850-B6FA-BBF2316B0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if - syntax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D487C-C41C-CFA3-4543-425365041CC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(condition1) {</a:t>
            </a:r>
          </a:p>
          <a:p>
            <a:pPr marL="0" indent="0">
              <a:buNone/>
            </a:pPr>
            <a:r>
              <a:rPr lang="en-US" dirty="0"/>
              <a:t>    if (condition2) {</a:t>
            </a:r>
          </a:p>
          <a:p>
            <a:pPr marL="0" indent="0">
              <a:buNone/>
            </a:pPr>
            <a:r>
              <a:rPr lang="en-US" dirty="0"/>
              <a:t>        // statements if both are true</a:t>
            </a:r>
          </a:p>
          <a:p>
            <a:pPr marL="0" indent="0">
              <a:buNone/>
            </a:pPr>
            <a:r>
              <a:rPr lang="en-US" dirty="0"/>
              <a:t>    }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MY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56B72C-B83E-933A-34D3-DFF18EB3F7C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Example - Positive or negative</a:t>
            </a:r>
          </a:p>
          <a:p>
            <a:pPr marL="0" indent="0">
              <a:buNone/>
            </a:pPr>
            <a:r>
              <a:rPr lang="en-US" dirty="0"/>
              <a:t>int a = 10, b = 20;</a:t>
            </a:r>
          </a:p>
          <a:p>
            <a:pPr marL="0" indent="0">
              <a:buNone/>
            </a:pPr>
            <a:r>
              <a:rPr lang="en-US" dirty="0"/>
              <a:t>if (a &gt; 0) {</a:t>
            </a:r>
          </a:p>
          <a:p>
            <a:pPr marL="0" indent="0">
              <a:buNone/>
            </a:pPr>
            <a:r>
              <a:rPr lang="en-US" dirty="0"/>
              <a:t>    if (b &gt; 0) {</a:t>
            </a:r>
          </a:p>
          <a:p>
            <a:pPr marL="0" indent="0">
              <a:buNone/>
            </a:pPr>
            <a:r>
              <a:rPr lang="en-US" dirty="0"/>
              <a:t>        printf("Both a and b are positive\n");</a:t>
            </a:r>
          </a:p>
          <a:p>
            <a:pPr marL="0" indent="0">
              <a:buNone/>
            </a:pPr>
            <a:r>
              <a:rPr lang="en-US" dirty="0"/>
              <a:t>    }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FC99D-DCD7-A3F7-6777-29360EE65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0535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A59CEF7-D195-48F8-760C-2AF5D7084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if - Examples</a:t>
            </a:r>
            <a:endParaRPr lang="en-MY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F535A4-60DC-A93F-A526-0F70B81C023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int a = 5, b = 3;</a:t>
            </a:r>
          </a:p>
          <a:p>
            <a:pPr marL="0" indent="0">
              <a:buNone/>
            </a:pPr>
            <a:r>
              <a:rPr lang="en-US" dirty="0"/>
              <a:t>if (a &gt; 0 &amp;&amp; b &gt; 0) {</a:t>
            </a:r>
          </a:p>
          <a:p>
            <a:pPr marL="0" indent="0">
              <a:buNone/>
            </a:pPr>
            <a:r>
              <a:rPr lang="en-US" dirty="0"/>
              <a:t>    printf("Both are positive\n");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if (a &gt; 0 || b &lt; 0) {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    printf("At least one condition is true\n");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  <a:p>
            <a:pPr marL="0" indent="0">
              <a:buNone/>
            </a:pPr>
            <a:r>
              <a:rPr lang="en-US" dirty="0"/>
              <a:t>if (!(a &lt; b)) {</a:t>
            </a:r>
          </a:p>
          <a:p>
            <a:pPr marL="0" indent="0">
              <a:buNone/>
            </a:pPr>
            <a:r>
              <a:rPr lang="en-US" dirty="0"/>
              <a:t>    printf("a is NOT less than b\n");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MY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7D5A2AC-9B3A-74F7-9673-379F2B092C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int age = 20;</a:t>
            </a:r>
          </a:p>
          <a:p>
            <a:pPr marL="0" indent="0">
              <a:buNone/>
            </a:pPr>
            <a:r>
              <a:rPr lang="en-US" dirty="0"/>
              <a:t>if (age &gt;= 18 &amp;&amp; age &lt;= 60) {</a:t>
            </a:r>
          </a:p>
          <a:p>
            <a:pPr marL="0" indent="0">
              <a:buNone/>
            </a:pPr>
            <a:r>
              <a:rPr lang="en-US" dirty="0"/>
              <a:t>    printf("You are an adult.\n");</a:t>
            </a:r>
          </a:p>
          <a:p>
            <a:pPr marL="0" indent="0">
              <a:buNone/>
            </a:pPr>
            <a:r>
              <a:rPr lang="en-US" dirty="0"/>
              <a:t>} else if (age &gt; 60 || age &lt; 0) {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dirty="0"/>
              <a:t>    printf("Invalid age or senior citizen.\n");</a:t>
            </a:r>
          </a:p>
          <a:p>
            <a:pPr marL="0" indent="0">
              <a:buNone/>
            </a:pPr>
            <a:r>
              <a:rPr lang="en-US" dirty="0"/>
              <a:t>} else {</a:t>
            </a:r>
          </a:p>
          <a:p>
            <a:pPr marL="0" indent="0">
              <a:buNone/>
            </a:pPr>
            <a:r>
              <a:rPr lang="en-US" dirty="0"/>
              <a:t>    printf("You are a minor.\n");</a:t>
            </a:r>
          </a:p>
          <a:p>
            <a:pPr marL="0" indent="0">
              <a:buNone/>
            </a:pPr>
            <a:r>
              <a:rPr lang="en-US" dirty="0"/>
              <a:t>}</a:t>
            </a:r>
            <a:endParaRPr lang="en-MY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CA7759-0C73-8106-441E-E1FF00E1E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868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 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 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 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DD10F0614EC134D8A9AF60FB4F5BE75" ma:contentTypeVersion="14" ma:contentTypeDescription="Create a new document." ma:contentTypeScope="" ma:versionID="9402b01ec931e9d9ee753ac2d8e79ba4">
  <xsd:schema xmlns:xsd="http://www.w3.org/2001/XMLSchema" xmlns:xs="http://www.w3.org/2001/XMLSchema" xmlns:p="http://schemas.microsoft.com/office/2006/metadata/properties" xmlns:ns3="aaac0c9a-813f-4d9b-a740-840cd7e431ee" xmlns:ns4="3766bf53-dc66-4012-9915-e32c6a5bcebf" targetNamespace="http://schemas.microsoft.com/office/2006/metadata/properties" ma:root="true" ma:fieldsID="35dfeff14d2cddf999af9c6ded2df788" ns3:_="" ns4:_="">
    <xsd:import namespace="aaac0c9a-813f-4d9b-a740-840cd7e431ee"/>
    <xsd:import namespace="3766bf53-dc66-4012-9915-e32c6a5bceb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ystemTags" minOccurs="0"/>
                <xsd:element ref="ns3:MediaServiceDateTaken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ac0c9a-813f-4d9b-a740-840cd7e431e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4" nillable="true" ma:displayName="_activity" ma:hidden="true" ma:internalName="_activity">
      <xsd:simpleType>
        <xsd:restriction base="dms:Note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9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DateTaken" ma:index="2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66bf53-dc66-4012-9915-e32c6a5bcebf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aac0c9a-813f-4d9b-a740-840cd7e431ee" xsi:nil="true"/>
  </documentManagement>
</p:properties>
</file>

<file path=customXml/itemProps1.xml><?xml version="1.0" encoding="utf-8"?>
<ds:datastoreItem xmlns:ds="http://schemas.openxmlformats.org/officeDocument/2006/customXml" ds:itemID="{2F067AD9-1C79-4866-896D-808EFA51C13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C560FC2-502B-474E-BEEB-C470A29ECFBB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aaac0c9a-813f-4d9b-a740-840cd7e431ee"/>
    <ds:schemaRef ds:uri="3766bf53-dc66-4012-9915-e32c6a5bcebf"/>
  </ds:schemaRefs>
</ds:datastoreItem>
</file>

<file path=customXml/itemProps3.xml><?xml version="1.0" encoding="utf-8"?>
<ds:datastoreItem xmlns:ds="http://schemas.openxmlformats.org/officeDocument/2006/customXml" ds:itemID="{EDA38647-C5EA-4755-BBCB-358012B2385A}">
  <ds:schemaRefs>
    <ds:schemaRef ds:uri="http://schemas.microsoft.com/office/2006/metadata/properties"/>
    <ds:schemaRef ds:uri="http://www.w3.org/2000/xmlns/"/>
    <ds:schemaRef ds:uri="aaac0c9a-813f-4d9b-a740-840cd7e431ee"/>
    <ds:schemaRef ds:uri="http://www.w3.org/2001/XMLSchema-instan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1279</TotalTime>
  <Words>2450</Words>
  <Application>Microsoft Office PowerPoint</Application>
  <PresentationFormat>Widescreen</PresentationFormat>
  <Paragraphs>435</Paragraphs>
  <Slides>21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if</vt:lpstr>
      <vt:lpstr>if - Syntax</vt:lpstr>
      <vt:lpstr>Even or Odd</vt:lpstr>
      <vt:lpstr>Calculator using ifs</vt:lpstr>
      <vt:lpstr>if() else</vt:lpstr>
      <vt:lpstr>if else - Example</vt:lpstr>
      <vt:lpstr>if() else and if() else if() else</vt:lpstr>
      <vt:lpstr>Nested if - syntax</vt:lpstr>
      <vt:lpstr>Nested if - Examples</vt:lpstr>
      <vt:lpstr>Grading with if</vt:lpstr>
      <vt:lpstr>Grading with if else</vt:lpstr>
      <vt:lpstr>If alphabet or number </vt:lpstr>
      <vt:lpstr>Assignment</vt:lpstr>
      <vt:lpstr>Switch - case</vt:lpstr>
      <vt:lpstr>Switch-case General Syntax</vt:lpstr>
      <vt:lpstr>Grading with Switch-case</vt:lpstr>
      <vt:lpstr>Day of week (1-7)</vt:lpstr>
      <vt:lpstr>Check vowel/consonants using switch</vt:lpstr>
      <vt:lpstr>if-else Vs. switch-case</vt:lpstr>
      <vt:lpstr>if-else Vs. switch-case</vt:lpstr>
      <vt:lpstr>Assignment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Flow Chart</dc:title>
  <dc:creator>Suhail Asghar Qureshi</dc:creator>
  <cp:lastModifiedBy>Sohail Asghar</cp:lastModifiedBy>
  <cp:revision>429</cp:revision>
  <dcterms:created xsi:type="dcterms:W3CDTF">2025-09-09T21:14:34Z</dcterms:created>
  <dcterms:modified xsi:type="dcterms:W3CDTF">2025-09-26T14:59:33Z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0x010100DDD10F0614EC134D8A9AF60FB4F5BE75</vt:lpwstr>
  </property>
</Properties>
</file>

<file path=docProps/thumbnail.jpeg>
</file>